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107156" y="107156"/>
            <a:ext cx="5357813" cy="4929188"/>
          </a:xfrm>
          <a:prstGeom prst="rect">
            <a:avLst/>
          </a:prstGeom>
          <a:solidFill>
            <a:srgbClr val="000000">
              <a:alpha val="0"/>
            </a:srgbClr>
          </a:solidFill>
          <a:ln/>
        </p:spPr>
      </p:sp>
      <p:sp>
        <p:nvSpPr>
          <p:cNvPr id="4" name="Shape 1"/>
          <p:cNvSpPr/>
          <p:nvPr/>
        </p:nvSpPr>
        <p:spPr>
          <a:xfrm>
            <a:off x="5450681" y="107156"/>
            <a:ext cx="14288" cy="4929188"/>
          </a:xfrm>
          <a:prstGeom prst="rect">
            <a:avLst/>
          </a:prstGeom>
          <a:solidFill>
            <a:srgbClr val="8B4513"/>
          </a:solidFill>
          <a:ln/>
        </p:spPr>
      </p:sp>
      <p:sp>
        <p:nvSpPr>
          <p:cNvPr id="5" name="Text 2"/>
          <p:cNvSpPr/>
          <p:nvPr/>
        </p:nvSpPr>
        <p:spPr>
          <a:xfrm>
            <a:off x="678656" y="1875067"/>
            <a:ext cx="4786313" cy="207169"/>
          </a:xfrm>
          <a:prstGeom prst="rect">
            <a:avLst/>
          </a:prstGeom>
          <a:noFill/>
          <a:ln/>
        </p:spPr>
        <p:txBody>
          <a:bodyPr wrap="none" lIns="170053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269" spc="2" kern="0" dirty="0">
                <a:solidFill>
                  <a:srgbClr val="D2691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HISTORY, ORIGINS, AND STRATEGY</a:t>
            </a:r>
            <a:endParaRPr lang="en-US" sz="1269" dirty="0"/>
          </a:p>
        </p:txBody>
      </p:sp>
      <p:sp>
        <p:nvSpPr>
          <p:cNvPr id="6" name="Text 3"/>
          <p:cNvSpPr/>
          <p:nvPr/>
        </p:nvSpPr>
        <p:spPr>
          <a:xfrm>
            <a:off x="678656" y="2367986"/>
            <a:ext cx="4786313" cy="100581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4000"/>
              </a:lnSpc>
              <a:buNone/>
            </a:pPr>
            <a:r>
              <a:rPr lang="en-US" sz="3294" b="1" dirty="0">
                <a:solidFill>
                  <a:srgbClr val="4B2E1E"/>
                </a:solidFill>
                <a:latin typeface="Lora" pitchFamily="34" charset="0"/>
                <a:ea typeface="Lora" pitchFamily="34" charset="-122"/>
                <a:cs typeface="Lora" pitchFamily="34" charset="-120"/>
              </a:rPr>
              <a:t>The Game of Draughts</a:t>
            </a:r>
            <a:endParaRPr lang="en-US" sz="3294" dirty="0"/>
          </a:p>
        </p:txBody>
      </p:sp>
      <p:sp>
        <p:nvSpPr>
          <p:cNvPr id="7" name="Text 4"/>
          <p:cNvSpPr/>
          <p:nvPr/>
        </p:nvSpPr>
        <p:spPr>
          <a:xfrm>
            <a:off x="678656" y="4016741"/>
            <a:ext cx="4786313" cy="13751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100"/>
              </a:lnSpc>
              <a:buNone/>
            </a:pPr>
            <a:r>
              <a:rPr lang="en-US" sz="834" dirty="0">
                <a:solidFill>
                  <a:srgbClr val="8B451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 Comprehensive Guide to the World's Oldest Strategy Game</a:t>
            </a:r>
            <a:endParaRPr lang="en-US" sz="834" dirty="0"/>
          </a:p>
        </p:txBody>
      </p:sp>
      <p:sp>
        <p:nvSpPr>
          <p:cNvPr id="8" name="Text 5"/>
          <p:cNvSpPr/>
          <p:nvPr/>
        </p:nvSpPr>
        <p:spPr>
          <a:xfrm rot="-5400000">
            <a:off x="5242620" y="2114550"/>
            <a:ext cx="4016573" cy="9144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6800"/>
              </a:lnSpc>
              <a:buNone/>
            </a:pPr>
            <a:r>
              <a:rPr lang="en-US" sz="5182" b="1" dirty="0">
                <a:solidFill>
                  <a:srgbClr val="FDF5E6">
                    <a:alpha val="10000"/>
                  </a:srgbClr>
                </a:solidFill>
                <a:latin typeface="Lora" pitchFamily="34" charset="0"/>
                <a:ea typeface="Lora" pitchFamily="34" charset="-122"/>
                <a:cs typeface="Lora" pitchFamily="34" charset="-120"/>
              </a:rPr>
              <a:t>DRAUGHTS</a:t>
            </a:r>
            <a:endParaRPr lang="en-US" sz="5182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888629" y="821531"/>
            <a:ext cx="5366742" cy="43934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3200"/>
              </a:lnSpc>
              <a:buNone/>
            </a:pPr>
            <a:r>
              <a:rPr lang="en-US" sz="2436" b="1" dirty="0">
                <a:solidFill>
                  <a:srgbClr val="4B2E1E"/>
                </a:solidFill>
                <a:latin typeface="Lora" pitchFamily="34" charset="0"/>
                <a:ea typeface="Lora" pitchFamily="34" charset="-122"/>
                <a:cs typeface="Lora" pitchFamily="34" charset="-120"/>
              </a:rPr>
              <a:t>Conclusion: A Legacy of Strategy</a:t>
            </a:r>
            <a:endParaRPr lang="en-US" sz="2436" dirty="0"/>
          </a:p>
        </p:txBody>
      </p:sp>
      <p:sp>
        <p:nvSpPr>
          <p:cNvPr id="4" name="Text 1"/>
          <p:cNvSpPr/>
          <p:nvPr/>
        </p:nvSpPr>
        <p:spPr>
          <a:xfrm>
            <a:off x="964406" y="1832372"/>
            <a:ext cx="2014538" cy="51077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3800"/>
              </a:lnSpc>
              <a:buNone/>
            </a:pPr>
            <a:r>
              <a:rPr lang="en-US" sz="2862" b="1" dirty="0">
                <a:solidFill>
                  <a:srgbClr val="D2691E"/>
                </a:solidFill>
                <a:latin typeface="Lora" pitchFamily="34" charset="0"/>
                <a:ea typeface="Lora" pitchFamily="34" charset="-122"/>
                <a:cs typeface="Lora" pitchFamily="34" charset="-120"/>
              </a:rPr>
              <a:t>01</a:t>
            </a:r>
            <a:endParaRPr lang="en-US" sz="2862" dirty="0"/>
          </a:p>
        </p:txBody>
      </p:sp>
      <p:sp>
        <p:nvSpPr>
          <p:cNvPr id="5" name="Text 2"/>
          <p:cNvSpPr/>
          <p:nvPr/>
        </p:nvSpPr>
        <p:spPr>
          <a:xfrm>
            <a:off x="964406" y="2486025"/>
            <a:ext cx="2014538" cy="18216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1400"/>
              </a:lnSpc>
              <a:buNone/>
            </a:pPr>
            <a:r>
              <a:rPr lang="en-US" sz="987" b="1" spc="1" kern="0" dirty="0">
                <a:solidFill>
                  <a:srgbClr val="4B2E1E"/>
                </a:solidFill>
                <a:latin typeface="Lora" pitchFamily="34" charset="0"/>
                <a:ea typeface="Lora" pitchFamily="34" charset="-122"/>
                <a:cs typeface="Lora" pitchFamily="34" charset="-120"/>
              </a:rPr>
              <a:t>ENDURANCE</a:t>
            </a:r>
            <a:endParaRPr lang="en-US" sz="987" dirty="0"/>
          </a:p>
        </p:txBody>
      </p:sp>
      <p:sp>
        <p:nvSpPr>
          <p:cNvPr id="6" name="Text 3"/>
          <p:cNvSpPr/>
          <p:nvPr/>
        </p:nvSpPr>
        <p:spPr>
          <a:xfrm>
            <a:off x="964406" y="2775347"/>
            <a:ext cx="2014538" cy="73145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ctr" indent="0" marL="0">
              <a:lnSpc>
                <a:spcPts val="1400"/>
              </a:lnSpc>
              <a:buNone/>
            </a:pPr>
            <a:r>
              <a:rPr lang="en-US" sz="834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Draughts has survived for millennia, evolving from ancient Alquerque to a standardized global pursuit of tactical excellence.</a:t>
            </a:r>
            <a:endParaRPr lang="en-US" sz="834" dirty="0"/>
          </a:p>
        </p:txBody>
      </p:sp>
      <p:sp>
        <p:nvSpPr>
          <p:cNvPr id="7" name="Text 4"/>
          <p:cNvSpPr/>
          <p:nvPr/>
        </p:nvSpPr>
        <p:spPr>
          <a:xfrm>
            <a:off x="3564731" y="1832372"/>
            <a:ext cx="2014538" cy="51077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3800"/>
              </a:lnSpc>
              <a:buNone/>
            </a:pPr>
            <a:r>
              <a:rPr lang="en-US" sz="2862" b="1" dirty="0">
                <a:solidFill>
                  <a:srgbClr val="D2691E"/>
                </a:solidFill>
                <a:latin typeface="Lora" pitchFamily="34" charset="0"/>
                <a:ea typeface="Lora" pitchFamily="34" charset="-122"/>
                <a:cs typeface="Lora" pitchFamily="34" charset="-120"/>
              </a:rPr>
              <a:t>02</a:t>
            </a:r>
            <a:endParaRPr lang="en-US" sz="2862" dirty="0"/>
          </a:p>
        </p:txBody>
      </p:sp>
      <p:sp>
        <p:nvSpPr>
          <p:cNvPr id="8" name="Text 5"/>
          <p:cNvSpPr/>
          <p:nvPr/>
        </p:nvSpPr>
        <p:spPr>
          <a:xfrm>
            <a:off x="3564731" y="2486025"/>
            <a:ext cx="2014538" cy="18216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1400"/>
              </a:lnSpc>
              <a:buNone/>
            </a:pPr>
            <a:r>
              <a:rPr lang="en-US" sz="987" b="1" spc="1" kern="0" dirty="0">
                <a:solidFill>
                  <a:srgbClr val="4B2E1E"/>
                </a:solidFill>
                <a:latin typeface="Lora" pitchFamily="34" charset="0"/>
                <a:ea typeface="Lora" pitchFamily="34" charset="-122"/>
                <a:cs typeface="Lora" pitchFamily="34" charset="-120"/>
              </a:rPr>
              <a:t>ACCESSIBILITY</a:t>
            </a:r>
            <a:endParaRPr lang="en-US" sz="987" dirty="0"/>
          </a:p>
        </p:txBody>
      </p:sp>
      <p:sp>
        <p:nvSpPr>
          <p:cNvPr id="9" name="Text 6"/>
          <p:cNvSpPr/>
          <p:nvPr/>
        </p:nvSpPr>
        <p:spPr>
          <a:xfrm>
            <a:off x="3564731" y="2775347"/>
            <a:ext cx="2014538" cy="73145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ctr" indent="0" marL="0">
              <a:lnSpc>
                <a:spcPts val="1400"/>
              </a:lnSpc>
              <a:buNone/>
            </a:pPr>
            <a:r>
              <a:rPr lang="en-US" sz="834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game remains a masterclass in simplicity, offering profound strategic depth accessible to players of all ages and backgrounds.</a:t>
            </a:r>
            <a:endParaRPr lang="en-US" sz="834" dirty="0"/>
          </a:p>
        </p:txBody>
      </p:sp>
      <p:sp>
        <p:nvSpPr>
          <p:cNvPr id="10" name="Text 7"/>
          <p:cNvSpPr/>
          <p:nvPr/>
        </p:nvSpPr>
        <p:spPr>
          <a:xfrm>
            <a:off x="6165056" y="1832372"/>
            <a:ext cx="2014538" cy="51077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3800"/>
              </a:lnSpc>
              <a:buNone/>
            </a:pPr>
            <a:r>
              <a:rPr lang="en-US" sz="2862" b="1" dirty="0">
                <a:solidFill>
                  <a:srgbClr val="D2691E"/>
                </a:solidFill>
                <a:latin typeface="Lora" pitchFamily="34" charset="0"/>
                <a:ea typeface="Lora" pitchFamily="34" charset="-122"/>
                <a:cs typeface="Lora" pitchFamily="34" charset="-120"/>
              </a:rPr>
              <a:t>03</a:t>
            </a:r>
            <a:endParaRPr lang="en-US" sz="2862" dirty="0"/>
          </a:p>
        </p:txBody>
      </p:sp>
      <p:sp>
        <p:nvSpPr>
          <p:cNvPr id="11" name="Text 8"/>
          <p:cNvSpPr/>
          <p:nvPr/>
        </p:nvSpPr>
        <p:spPr>
          <a:xfrm>
            <a:off x="6165056" y="2486025"/>
            <a:ext cx="2014538" cy="18216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1400"/>
              </a:lnSpc>
              <a:buNone/>
            </a:pPr>
            <a:r>
              <a:rPr lang="en-US" sz="987" b="1" spc="1" kern="0" dirty="0">
                <a:solidFill>
                  <a:srgbClr val="4B2E1E"/>
                </a:solidFill>
                <a:latin typeface="Lora" pitchFamily="34" charset="0"/>
                <a:ea typeface="Lora" pitchFamily="34" charset="-122"/>
                <a:cs typeface="Lora" pitchFamily="34" charset="-120"/>
              </a:rPr>
              <a:t>RESOURCES</a:t>
            </a:r>
            <a:endParaRPr lang="en-US" sz="987" dirty="0"/>
          </a:p>
        </p:txBody>
      </p:sp>
      <p:sp>
        <p:nvSpPr>
          <p:cNvPr id="12" name="Text 9"/>
          <p:cNvSpPr/>
          <p:nvPr/>
        </p:nvSpPr>
        <p:spPr>
          <a:xfrm>
            <a:off x="6165056" y="2775347"/>
            <a:ext cx="2014538" cy="73145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ctr" indent="0" marL="0">
              <a:lnSpc>
                <a:spcPts val="1400"/>
              </a:lnSpc>
              <a:buNone/>
            </a:pPr>
            <a:r>
              <a:rPr lang="en-US" sz="834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For a detailed glossary, FAQ, and historical timeline, refer to the accompanying Draughts Comprehensive Report.</a:t>
            </a:r>
            <a:endParaRPr lang="en-US" sz="834" dirty="0"/>
          </a:p>
        </p:txBody>
      </p:sp>
      <p:sp>
        <p:nvSpPr>
          <p:cNvPr id="13" name="Shape 10"/>
          <p:cNvSpPr/>
          <p:nvPr/>
        </p:nvSpPr>
        <p:spPr>
          <a:xfrm>
            <a:off x="2235994" y="4221175"/>
            <a:ext cx="4672013" cy="305395"/>
          </a:xfrm>
          <a:prstGeom prst="rect">
            <a:avLst/>
          </a:prstGeom>
          <a:solidFill>
            <a:srgbClr val="000000">
              <a:alpha val="0"/>
            </a:srgbClr>
          </a:solidFill>
          <a:ln/>
        </p:spPr>
      </p:sp>
      <p:sp>
        <p:nvSpPr>
          <p:cNvPr id="14" name="Shape 11"/>
          <p:cNvSpPr/>
          <p:nvPr/>
        </p:nvSpPr>
        <p:spPr>
          <a:xfrm>
            <a:off x="2235994" y="4221175"/>
            <a:ext cx="4672013" cy="7144"/>
          </a:xfrm>
          <a:prstGeom prst="rect">
            <a:avLst/>
          </a:prstGeom>
          <a:solidFill>
            <a:srgbClr val="8B4513"/>
          </a:solidFill>
          <a:ln/>
        </p:spPr>
      </p:sp>
      <p:sp>
        <p:nvSpPr>
          <p:cNvPr id="15" name="Text 12"/>
          <p:cNvSpPr/>
          <p:nvPr/>
        </p:nvSpPr>
        <p:spPr>
          <a:xfrm>
            <a:off x="2235994" y="4221175"/>
            <a:ext cx="4672013" cy="305395"/>
          </a:xfrm>
          <a:prstGeom prst="rect">
            <a:avLst/>
          </a:prstGeom>
          <a:noFill/>
          <a:ln/>
        </p:spPr>
        <p:txBody>
          <a:bodyPr wrap="square" lIns="0" tIns="170053" rIns="0" bIns="0" rtlCol="0" anchor="t">
            <a:spAutoFit/>
          </a:bodyPr>
          <a:lstStyle/>
          <a:p>
            <a:pPr algn="ctr" indent="0" marL="0">
              <a:lnSpc>
                <a:spcPts val="1200"/>
              </a:lnSpc>
              <a:buNone/>
            </a:pPr>
            <a:r>
              <a:rPr lang="en-US" sz="942" dirty="0">
                <a:solidFill>
                  <a:srgbClr val="8B451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Game of Draughts | Historical Review 2026</a:t>
            </a:r>
            <a:endParaRPr lang="en-US" sz="94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678656" y="535781"/>
            <a:ext cx="3504009" cy="4500563"/>
          </a:xfrm>
          <a:prstGeom prst="rect">
            <a:avLst/>
          </a:prstGeom>
          <a:solidFill>
            <a:srgbClr val="000000">
              <a:alpha val="0"/>
            </a:srgbClr>
          </a:solidFill>
          <a:ln/>
        </p:spPr>
      </p:sp>
      <p:sp>
        <p:nvSpPr>
          <p:cNvPr id="4" name="Shape 1"/>
          <p:cNvSpPr/>
          <p:nvPr/>
        </p:nvSpPr>
        <p:spPr>
          <a:xfrm>
            <a:off x="4168378" y="535781"/>
            <a:ext cx="14288" cy="4500563"/>
          </a:xfrm>
          <a:prstGeom prst="rect">
            <a:avLst/>
          </a:prstGeom>
          <a:solidFill>
            <a:srgbClr val="8B4513"/>
          </a:solidFill>
          <a:ln/>
        </p:spPr>
      </p:sp>
      <p:sp>
        <p:nvSpPr>
          <p:cNvPr id="5" name="Text 2"/>
          <p:cNvSpPr/>
          <p:nvPr/>
        </p:nvSpPr>
        <p:spPr>
          <a:xfrm>
            <a:off x="678656" y="535781"/>
            <a:ext cx="1455539" cy="385763"/>
          </a:xfrm>
          <a:prstGeom prst="rect">
            <a:avLst/>
          </a:prstGeom>
          <a:noFill/>
          <a:ln/>
        </p:spPr>
        <p:txBody>
          <a:bodyPr wrap="none" lIns="0" tIns="0" rIns="0" bIns="85090" rtlCol="0" anchor="t">
            <a:spAutoFit/>
          </a:bodyPr>
          <a:lstStyle/>
          <a:p>
            <a:pPr algn="l" indent="0" marL="0">
              <a:lnSpc>
                <a:spcPts val="2200"/>
              </a:lnSpc>
              <a:buNone/>
            </a:pPr>
            <a:r>
              <a:rPr lang="en-US" sz="1602" b="1" dirty="0">
                <a:solidFill>
                  <a:srgbClr val="4B2E1E"/>
                </a:solidFill>
                <a:latin typeface="Lora" pitchFamily="34" charset="0"/>
                <a:ea typeface="Lora" pitchFamily="34" charset="-122"/>
                <a:cs typeface="Lora" pitchFamily="34" charset="-120"/>
              </a:rPr>
              <a:t>The Ancestor</a:t>
            </a:r>
            <a:endParaRPr lang="en-US" sz="1602" dirty="0"/>
          </a:p>
        </p:txBody>
      </p:sp>
      <p:sp>
        <p:nvSpPr>
          <p:cNvPr id="6" name="Shape 3"/>
          <p:cNvSpPr/>
          <p:nvPr/>
        </p:nvSpPr>
        <p:spPr>
          <a:xfrm>
            <a:off x="678656" y="1207294"/>
            <a:ext cx="3218259" cy="2249807"/>
          </a:xfrm>
          <a:prstGeom prst="rect">
            <a:avLst/>
          </a:prstGeom>
          <a:solidFill>
            <a:srgbClr val="8B4513">
              <a:alpha val="5000"/>
            </a:srgbClr>
          </a:solidFill>
          <a:ln/>
        </p:spPr>
      </p:sp>
      <p:sp>
        <p:nvSpPr>
          <p:cNvPr id="7" name="Shape 4"/>
          <p:cNvSpPr/>
          <p:nvPr/>
        </p:nvSpPr>
        <p:spPr>
          <a:xfrm>
            <a:off x="678656" y="1207294"/>
            <a:ext cx="35719" cy="2249807"/>
          </a:xfrm>
          <a:prstGeom prst="rect">
            <a:avLst/>
          </a:prstGeom>
          <a:solidFill>
            <a:srgbClr val="D2691E"/>
          </a:solidFill>
          <a:ln/>
        </p:spPr>
      </p:sp>
      <p:sp>
        <p:nvSpPr>
          <p:cNvPr id="8" name="Text 5"/>
          <p:cNvSpPr/>
          <p:nvPr/>
        </p:nvSpPr>
        <p:spPr>
          <a:xfrm>
            <a:off x="857250" y="1385888"/>
            <a:ext cx="2861072" cy="21967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269" dirty="0">
                <a:solidFill>
                  <a:srgbClr val="8B4513"/>
                </a:solidFill>
                <a:latin typeface="Lora" pitchFamily="34" charset="0"/>
                <a:ea typeface="Lora" pitchFamily="34" charset="-122"/>
                <a:cs typeface="Lora" pitchFamily="34" charset="-120"/>
              </a:rPr>
              <a:t>ALQUERQUE (QUIRKAT)</a:t>
            </a:r>
            <a:endParaRPr lang="en-US" sz="1269" dirty="0"/>
          </a:p>
        </p:txBody>
      </p:sp>
      <p:sp>
        <p:nvSpPr>
          <p:cNvPr id="9" name="Text 6"/>
          <p:cNvSpPr/>
          <p:nvPr/>
        </p:nvSpPr>
        <p:spPr>
          <a:xfrm>
            <a:off x="857250" y="1712714"/>
            <a:ext cx="2861072" cy="87432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700"/>
              </a:lnSpc>
              <a:buNone/>
            </a:pPr>
            <a:r>
              <a:rPr lang="en-US" sz="942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roots of Draughts lie in </a:t>
            </a:r>
            <a:r>
              <a:rPr lang="en-US" sz="885" b="1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Alquerque</a:t>
            </a:r>
            <a:r>
              <a:rPr lang="en-US" sz="942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, an </a:t>
            </a:r>
            <a:r>
              <a:rPr lang="en-US" sz="942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ancient board game played on a 5x5 grid. </a:t>
            </a:r>
            <a:r>
              <a:rPr lang="en-US" sz="942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Unlike the modern game, pieces were moved </a:t>
            </a:r>
            <a:r>
              <a:rPr lang="en-US" sz="942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along lines rather than squares.</a:t>
            </a:r>
            <a:endParaRPr lang="en-US" sz="942" dirty="0"/>
          </a:p>
        </p:txBody>
      </p:sp>
      <p:sp>
        <p:nvSpPr>
          <p:cNvPr id="10" name="Text 7"/>
          <p:cNvSpPr/>
          <p:nvPr/>
        </p:nvSpPr>
        <p:spPr>
          <a:xfrm>
            <a:off x="857250" y="2801355"/>
            <a:ext cx="2861072" cy="65574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700"/>
              </a:lnSpc>
              <a:buNone/>
            </a:pPr>
            <a:r>
              <a:rPr lang="en-US" sz="942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This venerable game was brought to Europe by the Moors, serving as the foundational logic for the Draughts we play today.</a:t>
            </a:r>
            <a:endParaRPr lang="en-US" sz="942" dirty="0"/>
          </a:p>
        </p:txBody>
      </p:sp>
      <p:sp>
        <p:nvSpPr>
          <p:cNvPr id="11" name="Text 8"/>
          <p:cNvSpPr/>
          <p:nvPr/>
        </p:nvSpPr>
        <p:spPr>
          <a:xfrm>
            <a:off x="4611291" y="535781"/>
            <a:ext cx="2646759" cy="385763"/>
          </a:xfrm>
          <a:prstGeom prst="rect">
            <a:avLst/>
          </a:prstGeom>
          <a:noFill/>
          <a:ln/>
        </p:spPr>
        <p:txBody>
          <a:bodyPr wrap="none" lIns="0" tIns="0" rIns="0" bIns="85090" rtlCol="0" anchor="t">
            <a:spAutoFit/>
          </a:bodyPr>
          <a:lstStyle/>
          <a:p>
            <a:pPr algn="l" indent="0" marL="0">
              <a:lnSpc>
                <a:spcPts val="2200"/>
              </a:lnSpc>
              <a:buNone/>
            </a:pPr>
            <a:r>
              <a:rPr lang="en-US" sz="1602" b="1" dirty="0">
                <a:solidFill>
                  <a:srgbClr val="4B2E1E"/>
                </a:solidFill>
                <a:latin typeface="Lora" pitchFamily="34" charset="0"/>
                <a:ea typeface="Lora" pitchFamily="34" charset="-122"/>
                <a:cs typeface="Lora" pitchFamily="34" charset="-120"/>
              </a:rPr>
              <a:t>Archaeological Evidence</a:t>
            </a:r>
            <a:endParaRPr lang="en-US" sz="1602" dirty="0"/>
          </a:p>
        </p:txBody>
      </p:sp>
      <p:sp>
        <p:nvSpPr>
          <p:cNvPr id="12" name="Text 9"/>
          <p:cNvSpPr/>
          <p:nvPr/>
        </p:nvSpPr>
        <p:spPr>
          <a:xfrm>
            <a:off x="4611291" y="1207294"/>
            <a:ext cx="3854053" cy="43934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3200"/>
              </a:lnSpc>
              <a:buNone/>
            </a:pPr>
            <a:r>
              <a:rPr lang="en-US" sz="2592" dirty="0">
                <a:solidFill>
                  <a:srgbClr val="4B2E1E"/>
                </a:solidFill>
                <a:latin typeface="Lora" pitchFamily="34" charset="0"/>
                <a:ea typeface="Lora" pitchFamily="34" charset="-122"/>
                <a:cs typeface="Lora" pitchFamily="34" charset="-120"/>
              </a:rPr>
              <a:t>1400 BC</a:t>
            </a:r>
            <a:endParaRPr lang="en-US" sz="2592" dirty="0"/>
          </a:p>
        </p:txBody>
      </p:sp>
      <p:sp>
        <p:nvSpPr>
          <p:cNvPr id="13" name="Text 10"/>
          <p:cNvSpPr/>
          <p:nvPr/>
        </p:nvSpPr>
        <p:spPr>
          <a:xfrm>
            <a:off x="4611291" y="1718072"/>
            <a:ext cx="3854053" cy="87432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700"/>
              </a:lnSpc>
              <a:buNone/>
            </a:pPr>
            <a:r>
              <a:rPr lang="en-US" sz="942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earliest physical evidence of Draughts-like games was </a:t>
            </a:r>
            <a:r>
              <a:rPr lang="en-US" sz="942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found in the </a:t>
            </a:r>
            <a:r>
              <a:rPr lang="en-US" sz="885" b="1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Kurna Temple in Egypt</a:t>
            </a:r>
            <a:r>
              <a:rPr lang="en-US" sz="942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. Archaeological digs </a:t>
            </a:r>
            <a:r>
              <a:rPr lang="en-US" sz="942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revealed boards carved directly into roofing slabs, dating back </a:t>
            </a:r>
            <a:r>
              <a:rPr lang="en-US" sz="942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over 3,400 years.</a:t>
            </a:r>
            <a:endParaRPr lang="en-US" sz="942" dirty="0"/>
          </a:p>
        </p:txBody>
      </p:sp>
      <p:sp>
        <p:nvSpPr>
          <p:cNvPr id="14" name="Text 11"/>
          <p:cNvSpPr/>
          <p:nvPr/>
        </p:nvSpPr>
        <p:spPr>
          <a:xfrm>
            <a:off x="4611291" y="2806712"/>
            <a:ext cx="3854053" cy="65574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700"/>
              </a:lnSpc>
              <a:buNone/>
            </a:pPr>
            <a:r>
              <a:rPr lang="en-US" sz="942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This discovery proves that the fundamental concepts of strategic piece movement and capturing are among the oldest intellectual pursuits in human history.</a:t>
            </a:r>
            <a:endParaRPr lang="en-US" sz="942" dirty="0"/>
          </a:p>
        </p:txBody>
      </p:sp>
      <p:sp>
        <p:nvSpPr>
          <p:cNvPr id="15" name="Text 12"/>
          <p:cNvSpPr/>
          <p:nvPr/>
        </p:nvSpPr>
        <p:spPr>
          <a:xfrm>
            <a:off x="4611291" y="3898227"/>
            <a:ext cx="3854053" cy="2428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900"/>
              </a:lnSpc>
              <a:buNone/>
            </a:pPr>
            <a:r>
              <a:rPr lang="en-US" sz="727" i="1" dirty="0">
                <a:solidFill>
                  <a:srgbClr val="8B451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"Alquerque boards have been found in digs dating as far back as the Egyptian era, marking the start of a millennia-long evolution."</a:t>
            </a:r>
            <a:endParaRPr lang="en-US" sz="727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678656" y="535781"/>
            <a:ext cx="3893344" cy="4500563"/>
          </a:xfrm>
          <a:prstGeom prst="rect">
            <a:avLst/>
          </a:prstGeom>
          <a:solidFill>
            <a:srgbClr val="000000">
              <a:alpha val="0"/>
            </a:srgbClr>
          </a:solidFill>
          <a:ln/>
        </p:spPr>
      </p:sp>
      <p:sp>
        <p:nvSpPr>
          <p:cNvPr id="4" name="Shape 1"/>
          <p:cNvSpPr/>
          <p:nvPr/>
        </p:nvSpPr>
        <p:spPr>
          <a:xfrm>
            <a:off x="4557713" y="535781"/>
            <a:ext cx="14288" cy="4500563"/>
          </a:xfrm>
          <a:prstGeom prst="rect">
            <a:avLst/>
          </a:prstGeom>
          <a:solidFill>
            <a:srgbClr val="8B4513"/>
          </a:solidFill>
          <a:ln/>
        </p:spPr>
      </p:sp>
      <p:sp>
        <p:nvSpPr>
          <p:cNvPr id="5" name="Text 2"/>
          <p:cNvSpPr/>
          <p:nvPr/>
        </p:nvSpPr>
        <p:spPr>
          <a:xfrm>
            <a:off x="678656" y="535781"/>
            <a:ext cx="2587823" cy="385763"/>
          </a:xfrm>
          <a:prstGeom prst="rect">
            <a:avLst/>
          </a:prstGeom>
          <a:noFill/>
          <a:ln/>
        </p:spPr>
        <p:txBody>
          <a:bodyPr wrap="none" lIns="0" tIns="0" rIns="0" bIns="85090" rtlCol="0" anchor="t">
            <a:spAutoFit/>
          </a:bodyPr>
          <a:lstStyle/>
          <a:p>
            <a:pPr algn="l" indent="0" marL="0">
              <a:lnSpc>
                <a:spcPts val="2200"/>
              </a:lnSpc>
              <a:buNone/>
            </a:pPr>
            <a:r>
              <a:rPr lang="en-US" sz="1602" b="1" dirty="0">
                <a:solidFill>
                  <a:srgbClr val="4B2E1E"/>
                </a:solidFill>
                <a:latin typeface="Lora" pitchFamily="34" charset="0"/>
                <a:ea typeface="Lora" pitchFamily="34" charset="-122"/>
                <a:cs typeface="Lora" pitchFamily="34" charset="-120"/>
              </a:rPr>
              <a:t>The 1100 AD Innovation</a:t>
            </a:r>
            <a:endParaRPr lang="en-US" sz="1602" dirty="0"/>
          </a:p>
        </p:txBody>
      </p:sp>
      <p:sp>
        <p:nvSpPr>
          <p:cNvPr id="6" name="Shape 3"/>
          <p:cNvSpPr/>
          <p:nvPr/>
        </p:nvSpPr>
        <p:spPr>
          <a:xfrm>
            <a:off x="678656" y="1207294"/>
            <a:ext cx="3536156" cy="2478407"/>
          </a:xfrm>
          <a:prstGeom prst="rect">
            <a:avLst/>
          </a:prstGeom>
          <a:solidFill>
            <a:srgbClr val="FFFFFF"/>
          </a:solidFill>
          <a:ln w="9144">
            <a:solidFill>
              <a:srgbClr val="8B4513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857250" y="1385888"/>
            <a:ext cx="3178969" cy="21967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269" dirty="0">
                <a:solidFill>
                  <a:srgbClr val="8B4513"/>
                </a:solidFill>
                <a:latin typeface="Lora" pitchFamily="34" charset="0"/>
                <a:ea typeface="Lora" pitchFamily="34" charset="-122"/>
                <a:cs typeface="Lora" pitchFamily="34" charset="-120"/>
              </a:rPr>
              <a:t>THE 64-SQUARE LEAP</a:t>
            </a:r>
            <a:endParaRPr lang="en-US" sz="1269" dirty="0"/>
          </a:p>
        </p:txBody>
      </p:sp>
      <p:sp>
        <p:nvSpPr>
          <p:cNvPr id="8" name="Text 5"/>
          <p:cNvSpPr/>
          <p:nvPr/>
        </p:nvSpPr>
        <p:spPr>
          <a:xfrm>
            <a:off x="857250" y="1712714"/>
            <a:ext cx="3178969" cy="87432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700"/>
              </a:lnSpc>
              <a:buNone/>
            </a:pPr>
            <a:r>
              <a:rPr lang="en-US" sz="942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Around 1100 AD in </a:t>
            </a:r>
            <a:r>
              <a:rPr lang="en-US" sz="885" b="1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France</a:t>
            </a:r>
            <a:r>
              <a:rPr lang="en-US" sz="942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, the game underwent a </a:t>
            </a:r>
            <a:r>
              <a:rPr lang="en-US" sz="942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transformative adaptation. It was moved from the </a:t>
            </a:r>
            <a:r>
              <a:rPr lang="en-US" sz="942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lines of the Alquerque board to the squares of a </a:t>
            </a:r>
            <a:r>
              <a:rPr lang="en-US" sz="942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standard 8x8 chessboard.</a:t>
            </a:r>
            <a:endParaRPr lang="en-US" sz="942" dirty="0"/>
          </a:p>
        </p:txBody>
      </p:sp>
      <p:sp>
        <p:nvSpPr>
          <p:cNvPr id="9" name="Text 6"/>
          <p:cNvSpPr/>
          <p:nvPr/>
        </p:nvSpPr>
        <p:spPr>
          <a:xfrm>
            <a:off x="857250" y="2801355"/>
            <a:ext cx="3178969" cy="65574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700"/>
              </a:lnSpc>
              <a:buNone/>
            </a:pPr>
            <a:r>
              <a:rPr lang="en-US" sz="942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This version was initially called </a:t>
            </a:r>
            <a:r>
              <a:rPr lang="en-US" sz="885" b="1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Fierges</a:t>
            </a:r>
            <a:r>
              <a:rPr lang="en-US" sz="942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or </a:t>
            </a:r>
            <a:r>
              <a:rPr lang="en-US" sz="885" b="1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Ferses</a:t>
            </a:r>
            <a:r>
              <a:rPr lang="en-US" sz="942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, </a:t>
            </a:r>
            <a:r>
              <a:rPr lang="en-US" sz="942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marking the birth of the game's modern visual </a:t>
            </a:r>
            <a:r>
              <a:rPr lang="en-US" sz="942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identity.</a:t>
            </a:r>
            <a:endParaRPr lang="en-US" sz="942" dirty="0"/>
          </a:p>
        </p:txBody>
      </p:sp>
      <p:sp>
        <p:nvSpPr>
          <p:cNvPr id="10" name="Text 7"/>
          <p:cNvSpPr/>
          <p:nvPr/>
        </p:nvSpPr>
        <p:spPr>
          <a:xfrm>
            <a:off x="4929188" y="535781"/>
            <a:ext cx="2171700" cy="385763"/>
          </a:xfrm>
          <a:prstGeom prst="rect">
            <a:avLst/>
          </a:prstGeom>
          <a:noFill/>
          <a:ln/>
        </p:spPr>
        <p:txBody>
          <a:bodyPr wrap="none" lIns="0" tIns="0" rIns="0" bIns="85090" rtlCol="0" anchor="t">
            <a:spAutoFit/>
          </a:bodyPr>
          <a:lstStyle/>
          <a:p>
            <a:pPr algn="l" indent="0" marL="0">
              <a:lnSpc>
                <a:spcPts val="2200"/>
              </a:lnSpc>
              <a:buNone/>
            </a:pPr>
            <a:r>
              <a:rPr lang="en-US" sz="1602" b="1" dirty="0">
                <a:solidFill>
                  <a:srgbClr val="4B2E1E"/>
                </a:solidFill>
                <a:latin typeface="Lora" pitchFamily="34" charset="0"/>
                <a:ea typeface="Lora" pitchFamily="34" charset="-122"/>
                <a:cs typeface="Lora" pitchFamily="34" charset="-120"/>
              </a:rPr>
              <a:t>Etymology &amp; Names</a:t>
            </a:r>
            <a:endParaRPr lang="en-US" sz="1602" dirty="0"/>
          </a:p>
        </p:txBody>
      </p:sp>
      <p:sp>
        <p:nvSpPr>
          <p:cNvPr id="11" name="Text 8"/>
          <p:cNvSpPr/>
          <p:nvPr/>
        </p:nvSpPr>
        <p:spPr>
          <a:xfrm>
            <a:off x="4929188" y="1207294"/>
            <a:ext cx="3536156" cy="21967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269" dirty="0">
                <a:solidFill>
                  <a:srgbClr val="8B4513"/>
                </a:solidFill>
                <a:latin typeface="Lora" pitchFamily="34" charset="0"/>
                <a:ea typeface="Lora" pitchFamily="34" charset="-122"/>
                <a:cs typeface="Lora" pitchFamily="34" charset="-120"/>
              </a:rPr>
              <a:t>DRAUGHTS VS. CHECKERS</a:t>
            </a:r>
            <a:endParaRPr lang="en-US" sz="1269" dirty="0"/>
          </a:p>
        </p:txBody>
      </p:sp>
      <p:sp>
        <p:nvSpPr>
          <p:cNvPr id="12" name="Text 9"/>
          <p:cNvSpPr/>
          <p:nvPr/>
        </p:nvSpPr>
        <p:spPr>
          <a:xfrm>
            <a:off x="4929188" y="1534120"/>
            <a:ext cx="3536156" cy="65574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700"/>
              </a:lnSpc>
              <a:buNone/>
            </a:pPr>
            <a:r>
              <a:rPr lang="en-US" sz="942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name </a:t>
            </a:r>
            <a:r>
              <a:rPr lang="en-US" sz="885" b="1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"Draughts"</a:t>
            </a:r>
            <a:r>
              <a:rPr lang="en-US" sz="942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is derived from the Old English verb </a:t>
            </a:r>
            <a:r>
              <a:rPr lang="en-US" sz="942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"to draw" or "to move," referencing the physical act of </a:t>
            </a:r>
            <a:r>
              <a:rPr lang="en-US" sz="942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pulling pieces across the board.</a:t>
            </a:r>
            <a:endParaRPr lang="en-US" sz="942" dirty="0"/>
          </a:p>
        </p:txBody>
      </p:sp>
      <p:sp>
        <p:nvSpPr>
          <p:cNvPr id="13" name="Text 10"/>
          <p:cNvSpPr/>
          <p:nvPr/>
        </p:nvSpPr>
        <p:spPr>
          <a:xfrm>
            <a:off x="4929188" y="2404179"/>
            <a:ext cx="3536156" cy="65574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700"/>
              </a:lnSpc>
              <a:buNone/>
            </a:pPr>
            <a:r>
              <a:rPr lang="en-US" sz="942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American term </a:t>
            </a:r>
            <a:r>
              <a:rPr lang="en-US" sz="885" b="1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"Checkers"</a:t>
            </a:r>
            <a:r>
              <a:rPr lang="en-US" sz="942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refers directly to the </a:t>
            </a:r>
            <a:r>
              <a:rPr lang="en-US" sz="942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checkered pattern of the 8x8 board on which the game is </a:t>
            </a:r>
            <a:r>
              <a:rPr lang="en-US" sz="942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played.</a:t>
            </a:r>
            <a:endParaRPr lang="en-US" sz="942" dirty="0"/>
          </a:p>
        </p:txBody>
      </p:sp>
      <p:sp>
        <p:nvSpPr>
          <p:cNvPr id="14" name="Text 11"/>
          <p:cNvSpPr/>
          <p:nvPr/>
        </p:nvSpPr>
        <p:spPr>
          <a:xfrm>
            <a:off x="4929188" y="3495694"/>
            <a:ext cx="3536156" cy="43934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3200"/>
              </a:lnSpc>
              <a:buNone/>
            </a:pPr>
            <a:r>
              <a:rPr lang="en-US" sz="2592" dirty="0">
                <a:solidFill>
                  <a:srgbClr val="D2691E"/>
                </a:solidFill>
                <a:latin typeface="Lora" pitchFamily="34" charset="0"/>
                <a:ea typeface="Lora" pitchFamily="34" charset="-122"/>
                <a:cs typeface="Lora" pitchFamily="34" charset="-120"/>
              </a:rPr>
              <a:t>8x8</a:t>
            </a:r>
            <a:endParaRPr lang="en-US" sz="2592" dirty="0"/>
          </a:p>
        </p:txBody>
      </p:sp>
      <p:sp>
        <p:nvSpPr>
          <p:cNvPr id="15" name="Text 12"/>
          <p:cNvSpPr/>
          <p:nvPr/>
        </p:nvSpPr>
        <p:spPr>
          <a:xfrm>
            <a:off x="4929188" y="4006472"/>
            <a:ext cx="3536156" cy="27503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100"/>
              </a:lnSpc>
              <a:buNone/>
            </a:pPr>
            <a:r>
              <a:rPr lang="en-US" sz="834" dirty="0">
                <a:solidFill>
                  <a:srgbClr val="4B2E1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standardized grid that defined the game's tactical depth for the next millennium.</a:t>
            </a:r>
            <a:endParaRPr lang="en-US" sz="834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678656" y="535781"/>
            <a:ext cx="3504009" cy="4500563"/>
          </a:xfrm>
          <a:prstGeom prst="rect">
            <a:avLst/>
          </a:prstGeom>
          <a:solidFill>
            <a:srgbClr val="000000">
              <a:alpha val="0"/>
            </a:srgbClr>
          </a:solidFill>
          <a:ln/>
        </p:spPr>
      </p:sp>
      <p:sp>
        <p:nvSpPr>
          <p:cNvPr id="4" name="Shape 1"/>
          <p:cNvSpPr/>
          <p:nvPr/>
        </p:nvSpPr>
        <p:spPr>
          <a:xfrm>
            <a:off x="4168378" y="535781"/>
            <a:ext cx="14288" cy="4500563"/>
          </a:xfrm>
          <a:prstGeom prst="rect">
            <a:avLst/>
          </a:prstGeom>
          <a:solidFill>
            <a:srgbClr val="8B4513"/>
          </a:solidFill>
          <a:ln/>
        </p:spPr>
      </p:sp>
      <p:sp>
        <p:nvSpPr>
          <p:cNvPr id="5" name="Text 2"/>
          <p:cNvSpPr/>
          <p:nvPr/>
        </p:nvSpPr>
        <p:spPr>
          <a:xfrm>
            <a:off x="678656" y="535781"/>
            <a:ext cx="2075259" cy="385763"/>
          </a:xfrm>
          <a:prstGeom prst="rect">
            <a:avLst/>
          </a:prstGeom>
          <a:noFill/>
          <a:ln/>
        </p:spPr>
        <p:txBody>
          <a:bodyPr wrap="none" lIns="0" tIns="0" rIns="0" bIns="85090" rtlCol="0" anchor="t">
            <a:spAutoFit/>
          </a:bodyPr>
          <a:lstStyle/>
          <a:p>
            <a:pPr algn="l" indent="0" marL="0">
              <a:lnSpc>
                <a:spcPts val="2200"/>
              </a:lnSpc>
              <a:buNone/>
            </a:pPr>
            <a:r>
              <a:rPr lang="en-US" sz="1602" b="1" dirty="0">
                <a:solidFill>
                  <a:srgbClr val="4B2E1E"/>
                </a:solidFill>
                <a:latin typeface="Lora" pitchFamily="34" charset="0"/>
                <a:ea typeface="Lora" pitchFamily="34" charset="-122"/>
                <a:cs typeface="Lora" pitchFamily="34" charset="-120"/>
              </a:rPr>
              <a:t>Foundational Work</a:t>
            </a:r>
            <a:endParaRPr lang="en-US" sz="1602" dirty="0"/>
          </a:p>
        </p:txBody>
      </p:sp>
      <p:sp>
        <p:nvSpPr>
          <p:cNvPr id="6" name="Shape 3"/>
          <p:cNvSpPr/>
          <p:nvPr/>
        </p:nvSpPr>
        <p:spPr>
          <a:xfrm>
            <a:off x="678656" y="1207294"/>
            <a:ext cx="3218259" cy="2249807"/>
          </a:xfrm>
          <a:prstGeom prst="rect">
            <a:avLst/>
          </a:prstGeom>
          <a:solidFill>
            <a:srgbClr val="8B4513">
              <a:alpha val="5000"/>
            </a:srgbClr>
          </a:solidFill>
          <a:ln/>
        </p:spPr>
      </p:sp>
      <p:sp>
        <p:nvSpPr>
          <p:cNvPr id="7" name="Shape 4"/>
          <p:cNvSpPr/>
          <p:nvPr/>
        </p:nvSpPr>
        <p:spPr>
          <a:xfrm>
            <a:off x="678656" y="1207294"/>
            <a:ext cx="35719" cy="2249807"/>
          </a:xfrm>
          <a:prstGeom prst="rect">
            <a:avLst/>
          </a:prstGeom>
          <a:solidFill>
            <a:srgbClr val="D2691E"/>
          </a:solidFill>
          <a:ln/>
        </p:spPr>
      </p:sp>
      <p:sp>
        <p:nvSpPr>
          <p:cNvPr id="8" name="Text 5"/>
          <p:cNvSpPr/>
          <p:nvPr/>
        </p:nvSpPr>
        <p:spPr>
          <a:xfrm>
            <a:off x="857250" y="1385888"/>
            <a:ext cx="2861072" cy="21967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269" dirty="0">
                <a:solidFill>
                  <a:srgbClr val="8B4513"/>
                </a:solidFill>
                <a:latin typeface="Lora" pitchFamily="34" charset="0"/>
                <a:ea typeface="Lora" pitchFamily="34" charset="-122"/>
                <a:cs typeface="Lora" pitchFamily="34" charset="-120"/>
              </a:rPr>
              <a:t>1547 PUBLICATION</a:t>
            </a:r>
            <a:endParaRPr lang="en-US" sz="1269" dirty="0"/>
          </a:p>
        </p:txBody>
      </p:sp>
      <p:sp>
        <p:nvSpPr>
          <p:cNvPr id="9" name="Text 6"/>
          <p:cNvSpPr/>
          <p:nvPr/>
        </p:nvSpPr>
        <p:spPr>
          <a:xfrm>
            <a:off x="857250" y="1712714"/>
            <a:ext cx="2861072" cy="87432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700"/>
              </a:lnSpc>
              <a:buNone/>
            </a:pPr>
            <a:r>
              <a:rPr lang="en-US" sz="942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Published in Valencia, Spain, </a:t>
            </a:r>
            <a:r>
              <a:rPr lang="en-US" sz="885" b="1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"El Ingenio o </a:t>
            </a:r>
            <a:r>
              <a:rPr lang="en-US" sz="885" b="1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Juego de Marro, de Punta o Damas"</a:t>
            </a:r>
            <a:r>
              <a:rPr lang="en-US" sz="942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by </a:t>
            </a:r>
            <a:r>
              <a:rPr lang="en-US" sz="942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Antonio de Torquemada is the earliest known </a:t>
            </a:r>
            <a:r>
              <a:rPr lang="en-US" sz="942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modern book on Draughts.</a:t>
            </a:r>
            <a:endParaRPr lang="en-US" sz="942" dirty="0"/>
          </a:p>
        </p:txBody>
      </p:sp>
      <p:sp>
        <p:nvSpPr>
          <p:cNvPr id="10" name="Text 7"/>
          <p:cNvSpPr/>
          <p:nvPr/>
        </p:nvSpPr>
        <p:spPr>
          <a:xfrm>
            <a:off x="857250" y="2801355"/>
            <a:ext cx="2861072" cy="65574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700"/>
              </a:lnSpc>
              <a:buNone/>
            </a:pPr>
            <a:r>
              <a:rPr lang="en-US" sz="942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This work marked the transition of the game </a:t>
            </a:r>
            <a:r>
              <a:rPr lang="en-US" sz="942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from a folk tradition to a subject of formal </a:t>
            </a:r>
            <a:r>
              <a:rPr lang="en-US" sz="885" b="1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intellectual study</a:t>
            </a:r>
            <a:r>
              <a:rPr lang="en-US" sz="942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.</a:t>
            </a:r>
            <a:endParaRPr lang="en-US" sz="942" dirty="0"/>
          </a:p>
        </p:txBody>
      </p:sp>
      <p:sp>
        <p:nvSpPr>
          <p:cNvPr id="11" name="Text 8"/>
          <p:cNvSpPr/>
          <p:nvPr/>
        </p:nvSpPr>
        <p:spPr>
          <a:xfrm>
            <a:off x="4611291" y="535781"/>
            <a:ext cx="2478881" cy="385763"/>
          </a:xfrm>
          <a:prstGeom prst="rect">
            <a:avLst/>
          </a:prstGeom>
          <a:noFill/>
          <a:ln/>
        </p:spPr>
        <p:txBody>
          <a:bodyPr wrap="none" lIns="0" tIns="0" rIns="0" bIns="85090" rtlCol="0" anchor="t">
            <a:spAutoFit/>
          </a:bodyPr>
          <a:lstStyle/>
          <a:p>
            <a:pPr algn="l" indent="0" marL="0">
              <a:lnSpc>
                <a:spcPts val="2200"/>
              </a:lnSpc>
              <a:buNone/>
            </a:pPr>
            <a:r>
              <a:rPr lang="en-US" sz="1602" b="1" dirty="0">
                <a:solidFill>
                  <a:srgbClr val="4B2E1E"/>
                </a:solidFill>
                <a:latin typeface="Lora" pitchFamily="34" charset="0"/>
                <a:ea typeface="Lora" pitchFamily="34" charset="-122"/>
                <a:cs typeface="Lora" pitchFamily="34" charset="-120"/>
              </a:rPr>
              <a:t>Historical Significance</a:t>
            </a:r>
            <a:endParaRPr lang="en-US" sz="1602" dirty="0"/>
          </a:p>
        </p:txBody>
      </p:sp>
      <p:sp>
        <p:nvSpPr>
          <p:cNvPr id="12" name="Text 9"/>
          <p:cNvSpPr/>
          <p:nvPr/>
        </p:nvSpPr>
        <p:spPr>
          <a:xfrm>
            <a:off x="4611291" y="1207294"/>
            <a:ext cx="3854053" cy="43934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3200"/>
              </a:lnSpc>
              <a:buNone/>
            </a:pPr>
            <a:r>
              <a:rPr lang="en-US" sz="2592" dirty="0">
                <a:solidFill>
                  <a:srgbClr val="4B2E1E"/>
                </a:solidFill>
                <a:latin typeface="Lora" pitchFamily="34" charset="0"/>
                <a:ea typeface="Lora" pitchFamily="34" charset="-122"/>
                <a:cs typeface="Lora" pitchFamily="34" charset="-120"/>
              </a:rPr>
              <a:t>Valencia, Spain</a:t>
            </a:r>
            <a:endParaRPr lang="en-US" sz="2592" dirty="0"/>
          </a:p>
        </p:txBody>
      </p:sp>
      <p:sp>
        <p:nvSpPr>
          <p:cNvPr id="13" name="Text 10"/>
          <p:cNvSpPr/>
          <p:nvPr/>
        </p:nvSpPr>
        <p:spPr>
          <a:xfrm>
            <a:off x="4611291" y="1718072"/>
            <a:ext cx="3854053" cy="87432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700"/>
              </a:lnSpc>
              <a:buNone/>
            </a:pPr>
            <a:r>
              <a:rPr lang="en-US" sz="942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Torquemada's treatise established Draughts as a game of </a:t>
            </a:r>
            <a:r>
              <a:rPr lang="en-US" sz="942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profound </a:t>
            </a:r>
            <a:r>
              <a:rPr lang="en-US" sz="885" b="1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strategic depth</a:t>
            </a:r>
            <a:r>
              <a:rPr lang="en-US" sz="942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. It provided the first written record of </a:t>
            </a:r>
            <a:r>
              <a:rPr lang="en-US" sz="942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tactical analysis, bridging the gap between ancient Alquerque </a:t>
            </a:r>
            <a:r>
              <a:rPr lang="en-US" sz="942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traditions and modern competitive play.</a:t>
            </a:r>
            <a:endParaRPr lang="en-US" sz="942" dirty="0"/>
          </a:p>
        </p:txBody>
      </p:sp>
      <p:sp>
        <p:nvSpPr>
          <p:cNvPr id="14" name="Text 11"/>
          <p:cNvSpPr/>
          <p:nvPr/>
        </p:nvSpPr>
        <p:spPr>
          <a:xfrm>
            <a:off x="4611291" y="2806712"/>
            <a:ext cx="3854053" cy="65574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700"/>
              </a:lnSpc>
              <a:buNone/>
            </a:pPr>
            <a:r>
              <a:rPr lang="en-US" sz="942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By documenting the game's logic, Torquemada ensured its survival and growth as a respected intellectual pursuit across Europe during the Renaissance.</a:t>
            </a:r>
            <a:endParaRPr lang="en-US" sz="942" dirty="0"/>
          </a:p>
        </p:txBody>
      </p:sp>
      <p:sp>
        <p:nvSpPr>
          <p:cNvPr id="15" name="Text 12"/>
          <p:cNvSpPr/>
          <p:nvPr/>
        </p:nvSpPr>
        <p:spPr>
          <a:xfrm>
            <a:off x="4611291" y="3898227"/>
            <a:ext cx="3854053" cy="2428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900"/>
              </a:lnSpc>
              <a:buNone/>
            </a:pPr>
            <a:r>
              <a:rPr lang="en-US" sz="727" i="1" dirty="0">
                <a:solidFill>
                  <a:srgbClr val="8B451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"The earliest modern book on checkers, known in England as draughts, was written by Antonio Torquemada and published in Valencia, Spain, in 1547."</a:t>
            </a:r>
            <a:endParaRPr lang="en-US" sz="72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678656" y="535781"/>
            <a:ext cx="3504009" cy="4500563"/>
          </a:xfrm>
          <a:prstGeom prst="rect">
            <a:avLst/>
          </a:prstGeom>
          <a:solidFill>
            <a:srgbClr val="000000">
              <a:alpha val="0"/>
            </a:srgbClr>
          </a:solidFill>
          <a:ln/>
        </p:spPr>
      </p:sp>
      <p:sp>
        <p:nvSpPr>
          <p:cNvPr id="4" name="Shape 1"/>
          <p:cNvSpPr/>
          <p:nvPr/>
        </p:nvSpPr>
        <p:spPr>
          <a:xfrm>
            <a:off x="4168378" y="535781"/>
            <a:ext cx="14288" cy="4500563"/>
          </a:xfrm>
          <a:prstGeom prst="rect">
            <a:avLst/>
          </a:prstGeom>
          <a:solidFill>
            <a:srgbClr val="8B4513"/>
          </a:solidFill>
          <a:ln/>
        </p:spPr>
      </p:sp>
      <p:sp>
        <p:nvSpPr>
          <p:cNvPr id="5" name="Text 2"/>
          <p:cNvSpPr/>
          <p:nvPr/>
        </p:nvSpPr>
        <p:spPr>
          <a:xfrm>
            <a:off x="678656" y="535781"/>
            <a:ext cx="1750219" cy="385763"/>
          </a:xfrm>
          <a:prstGeom prst="rect">
            <a:avLst/>
          </a:prstGeom>
          <a:noFill/>
          <a:ln/>
        </p:spPr>
        <p:txBody>
          <a:bodyPr wrap="none" lIns="0" tIns="0" rIns="0" bIns="85090" rtlCol="0" anchor="t">
            <a:spAutoFit/>
          </a:bodyPr>
          <a:lstStyle/>
          <a:p>
            <a:pPr algn="l" indent="0" marL="0">
              <a:lnSpc>
                <a:spcPts val="2200"/>
              </a:lnSpc>
              <a:buNone/>
            </a:pPr>
            <a:r>
              <a:rPr lang="en-US" sz="1602" b="1" dirty="0">
                <a:solidFill>
                  <a:srgbClr val="4B2E1E"/>
                </a:solidFill>
                <a:latin typeface="Lora" pitchFamily="34" charset="0"/>
                <a:ea typeface="Lora" pitchFamily="34" charset="-122"/>
                <a:cs typeface="Lora" pitchFamily="34" charset="-120"/>
              </a:rPr>
              <a:t>Standardization</a:t>
            </a:r>
            <a:endParaRPr lang="en-US" sz="1602" dirty="0"/>
          </a:p>
        </p:txBody>
      </p:sp>
      <p:sp>
        <p:nvSpPr>
          <p:cNvPr id="6" name="Shape 3"/>
          <p:cNvSpPr/>
          <p:nvPr/>
        </p:nvSpPr>
        <p:spPr>
          <a:xfrm>
            <a:off x="678656" y="1207294"/>
            <a:ext cx="3218259" cy="2468389"/>
          </a:xfrm>
          <a:prstGeom prst="rect">
            <a:avLst/>
          </a:prstGeom>
          <a:solidFill>
            <a:srgbClr val="8B4513">
              <a:alpha val="5000"/>
            </a:srgbClr>
          </a:solidFill>
          <a:ln/>
        </p:spPr>
      </p:sp>
      <p:sp>
        <p:nvSpPr>
          <p:cNvPr id="7" name="Shape 4"/>
          <p:cNvSpPr/>
          <p:nvPr/>
        </p:nvSpPr>
        <p:spPr>
          <a:xfrm>
            <a:off x="678656" y="1207294"/>
            <a:ext cx="35719" cy="2468389"/>
          </a:xfrm>
          <a:prstGeom prst="rect">
            <a:avLst/>
          </a:prstGeom>
          <a:solidFill>
            <a:srgbClr val="D2691E"/>
          </a:solidFill>
          <a:ln/>
        </p:spPr>
      </p:sp>
      <p:sp>
        <p:nvSpPr>
          <p:cNvPr id="8" name="Text 5"/>
          <p:cNvSpPr/>
          <p:nvPr/>
        </p:nvSpPr>
        <p:spPr>
          <a:xfrm>
            <a:off x="857250" y="1385888"/>
            <a:ext cx="2861072" cy="21967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269" dirty="0">
                <a:solidFill>
                  <a:srgbClr val="8B4513"/>
                </a:solidFill>
                <a:latin typeface="Lora" pitchFamily="34" charset="0"/>
                <a:ea typeface="Lora" pitchFamily="34" charset="-122"/>
                <a:cs typeface="Lora" pitchFamily="34" charset="-120"/>
              </a:rPr>
              <a:t>THE 1756 LAWS</a:t>
            </a:r>
            <a:endParaRPr lang="en-US" sz="1269" dirty="0"/>
          </a:p>
        </p:txBody>
      </p:sp>
      <p:sp>
        <p:nvSpPr>
          <p:cNvPr id="9" name="Text 6"/>
          <p:cNvSpPr/>
          <p:nvPr/>
        </p:nvSpPr>
        <p:spPr>
          <a:xfrm>
            <a:off x="857250" y="1712714"/>
            <a:ext cx="2861072" cy="87432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700"/>
              </a:lnSpc>
              <a:buNone/>
            </a:pPr>
            <a:r>
              <a:rPr lang="en-US" sz="942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Mathematician </a:t>
            </a:r>
            <a:r>
              <a:rPr lang="en-US" sz="885" b="1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William Payne</a:t>
            </a:r>
            <a:r>
              <a:rPr lang="en-US" sz="942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published "An </a:t>
            </a:r>
            <a:r>
              <a:rPr lang="en-US" sz="942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Introduction to the Game of Draughts" in 1756. </a:t>
            </a:r>
            <a:r>
              <a:rPr lang="en-US" sz="942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This work provided the first clear and widely </a:t>
            </a:r>
            <a:r>
              <a:rPr lang="en-US" sz="942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accepted set of laws for the English game.</a:t>
            </a:r>
            <a:endParaRPr lang="en-US" sz="942" dirty="0"/>
          </a:p>
        </p:txBody>
      </p:sp>
      <p:sp>
        <p:nvSpPr>
          <p:cNvPr id="10" name="Text 7"/>
          <p:cNvSpPr/>
          <p:nvPr/>
        </p:nvSpPr>
        <p:spPr>
          <a:xfrm>
            <a:off x="857250" y="2801355"/>
            <a:ext cx="2861072" cy="65574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700"/>
              </a:lnSpc>
              <a:buNone/>
            </a:pPr>
            <a:r>
              <a:rPr lang="en-US" sz="942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Payne's mathematical approach helped </a:t>
            </a:r>
            <a:r>
              <a:rPr lang="en-US" sz="942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formalize the game's logic, moving it from a </a:t>
            </a:r>
            <a:r>
              <a:rPr lang="en-US" sz="942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casual pastime to a </a:t>
            </a:r>
            <a:r>
              <a:rPr lang="en-US" sz="885" b="1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disciplined strategy </a:t>
            </a:r>
            <a:r>
              <a:rPr lang="en-US" sz="885" b="1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game</a:t>
            </a:r>
            <a:r>
              <a:rPr lang="en-US" sz="942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.</a:t>
            </a:r>
            <a:endParaRPr lang="en-US" sz="942" dirty="0"/>
          </a:p>
        </p:txBody>
      </p:sp>
      <p:sp>
        <p:nvSpPr>
          <p:cNvPr id="11" name="Text 8"/>
          <p:cNvSpPr/>
          <p:nvPr/>
        </p:nvSpPr>
        <p:spPr>
          <a:xfrm>
            <a:off x="4611291" y="535781"/>
            <a:ext cx="1705570" cy="385763"/>
          </a:xfrm>
          <a:prstGeom prst="rect">
            <a:avLst/>
          </a:prstGeom>
          <a:noFill/>
          <a:ln/>
        </p:spPr>
        <p:txBody>
          <a:bodyPr wrap="none" lIns="0" tIns="0" rIns="0" bIns="85090" rtlCol="0" anchor="t">
            <a:spAutoFit/>
          </a:bodyPr>
          <a:lstStyle/>
          <a:p>
            <a:pPr algn="l" indent="0" marL="0">
              <a:lnSpc>
                <a:spcPts val="2200"/>
              </a:lnSpc>
              <a:buNone/>
            </a:pPr>
            <a:r>
              <a:rPr lang="en-US" sz="1602" b="1" dirty="0">
                <a:solidFill>
                  <a:srgbClr val="4B2E1E"/>
                </a:solidFill>
                <a:latin typeface="Lora" pitchFamily="34" charset="0"/>
                <a:ea typeface="Lora" pitchFamily="34" charset="-122"/>
                <a:cs typeface="Lora" pitchFamily="34" charset="-120"/>
              </a:rPr>
              <a:t>Literary Legacy</a:t>
            </a:r>
            <a:endParaRPr lang="en-US" sz="1602" dirty="0"/>
          </a:p>
        </p:txBody>
      </p:sp>
      <p:sp>
        <p:nvSpPr>
          <p:cNvPr id="12" name="Text 9"/>
          <p:cNvSpPr/>
          <p:nvPr/>
        </p:nvSpPr>
        <p:spPr>
          <a:xfrm>
            <a:off x="4611291" y="1207294"/>
            <a:ext cx="3854053" cy="43934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3200"/>
              </a:lnSpc>
              <a:buNone/>
            </a:pPr>
            <a:r>
              <a:rPr lang="en-US" sz="2592" dirty="0">
                <a:solidFill>
                  <a:srgbClr val="4B2E1E"/>
                </a:solidFill>
                <a:latin typeface="Lora" pitchFamily="34" charset="0"/>
                <a:ea typeface="Lora" pitchFamily="34" charset="-122"/>
                <a:cs typeface="Lora" pitchFamily="34" charset="-120"/>
              </a:rPr>
              <a:t>Samuel Johnson</a:t>
            </a:r>
            <a:endParaRPr lang="en-US" sz="2592" dirty="0"/>
          </a:p>
        </p:txBody>
      </p:sp>
      <p:sp>
        <p:nvSpPr>
          <p:cNvPr id="13" name="Text 10"/>
          <p:cNvSpPr/>
          <p:nvPr/>
        </p:nvSpPr>
        <p:spPr>
          <a:xfrm>
            <a:off x="4611291" y="1718072"/>
            <a:ext cx="3854053" cy="65574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700"/>
              </a:lnSpc>
              <a:buNone/>
            </a:pPr>
            <a:r>
              <a:rPr lang="en-US" sz="942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book's dedication and preface were famously written by the </a:t>
            </a:r>
            <a:r>
              <a:rPr lang="en-US" sz="942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renowned lexicographer </a:t>
            </a:r>
            <a:r>
              <a:rPr lang="en-US" sz="885" b="1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Samuel Johnson</a:t>
            </a:r>
            <a:r>
              <a:rPr lang="en-US" sz="942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. This collaboration </a:t>
            </a:r>
            <a:r>
              <a:rPr lang="en-US" sz="942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lent significant cultural and intellectual weight to the game.</a:t>
            </a:r>
            <a:endParaRPr lang="en-US" sz="942" dirty="0"/>
          </a:p>
        </p:txBody>
      </p:sp>
      <p:sp>
        <p:nvSpPr>
          <p:cNvPr id="14" name="Text 11"/>
          <p:cNvSpPr/>
          <p:nvPr/>
        </p:nvSpPr>
        <p:spPr>
          <a:xfrm>
            <a:off x="4611291" y="2588130"/>
            <a:ext cx="3854053" cy="65574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700"/>
              </a:lnSpc>
              <a:buNone/>
            </a:pPr>
            <a:r>
              <a:rPr lang="en-US" sz="942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Johnson's involvement signaled that Draughts was a game </a:t>
            </a:r>
            <a:r>
              <a:rPr lang="en-US" sz="942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worthy of the highest scholarly attention, cementing its place in </a:t>
            </a:r>
            <a:r>
              <a:rPr lang="en-US" sz="942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</a:t>
            </a:r>
            <a:r>
              <a:rPr lang="en-US" sz="885" b="1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intellectual canon</a:t>
            </a:r>
            <a:r>
              <a:rPr lang="en-US" sz="942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of the 18th century.</a:t>
            </a:r>
            <a:endParaRPr lang="en-US" sz="942" dirty="0"/>
          </a:p>
        </p:txBody>
      </p:sp>
      <p:sp>
        <p:nvSpPr>
          <p:cNvPr id="15" name="Text 12"/>
          <p:cNvSpPr/>
          <p:nvPr/>
        </p:nvSpPr>
        <p:spPr>
          <a:xfrm>
            <a:off x="4611291" y="3679645"/>
            <a:ext cx="3854053" cy="2428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900"/>
              </a:lnSpc>
              <a:buNone/>
            </a:pPr>
            <a:r>
              <a:rPr lang="en-US" sz="727" i="1" dirty="0">
                <a:solidFill>
                  <a:srgbClr val="8B451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"Payne’s work remains the bedrock of modern English Draughts, standardizing movement, capture, and the formal conduct of play."</a:t>
            </a:r>
            <a:endParaRPr lang="en-US" sz="72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678656" y="535781"/>
            <a:ext cx="7786688" cy="385763"/>
          </a:xfrm>
          <a:prstGeom prst="rect">
            <a:avLst/>
          </a:prstGeom>
          <a:solidFill>
            <a:srgbClr val="000000">
              <a:alpha val="0"/>
            </a:srgbClr>
          </a:solidFill>
          <a:ln/>
        </p:spPr>
      </p:sp>
      <p:sp>
        <p:nvSpPr>
          <p:cNvPr id="4" name="Shape 1"/>
          <p:cNvSpPr/>
          <p:nvPr/>
        </p:nvSpPr>
        <p:spPr>
          <a:xfrm>
            <a:off x="678656" y="900113"/>
            <a:ext cx="7786688" cy="21431"/>
          </a:xfrm>
          <a:prstGeom prst="rect">
            <a:avLst/>
          </a:prstGeom>
          <a:solidFill>
            <a:srgbClr val="D2691E"/>
          </a:solidFill>
          <a:ln/>
        </p:spPr>
      </p:sp>
      <p:sp>
        <p:nvSpPr>
          <p:cNvPr id="5" name="Text 2"/>
          <p:cNvSpPr/>
          <p:nvPr/>
        </p:nvSpPr>
        <p:spPr>
          <a:xfrm>
            <a:off x="678656" y="535781"/>
            <a:ext cx="7786688" cy="385763"/>
          </a:xfrm>
          <a:prstGeom prst="rect">
            <a:avLst/>
          </a:prstGeom>
          <a:noFill/>
          <a:ln/>
        </p:spPr>
        <p:txBody>
          <a:bodyPr wrap="none" lIns="0" tIns="0" rIns="0" bIns="85090" rtlCol="0" anchor="t">
            <a:spAutoFit/>
          </a:bodyPr>
          <a:lstStyle/>
          <a:p>
            <a:pPr algn="l" indent="0" marL="0">
              <a:lnSpc>
                <a:spcPts val="2200"/>
              </a:lnSpc>
              <a:buNone/>
            </a:pPr>
            <a:r>
              <a:rPr lang="en-US" sz="1602" b="1" dirty="0">
                <a:solidFill>
                  <a:srgbClr val="4B2E1E"/>
                </a:solidFill>
                <a:latin typeface="Lora" pitchFamily="34" charset="0"/>
                <a:ea typeface="Lora" pitchFamily="34" charset="-122"/>
                <a:cs typeface="Lora" pitchFamily="34" charset="-120"/>
              </a:rPr>
              <a:t>Fundamentals: How to Play</a:t>
            </a:r>
            <a:endParaRPr lang="en-US" sz="1602" dirty="0"/>
          </a:p>
        </p:txBody>
      </p:sp>
      <p:sp>
        <p:nvSpPr>
          <p:cNvPr id="6" name="Shape 3"/>
          <p:cNvSpPr/>
          <p:nvPr/>
        </p:nvSpPr>
        <p:spPr>
          <a:xfrm>
            <a:off x="678656" y="1257300"/>
            <a:ext cx="428625" cy="428625"/>
          </a:xfrm>
          <a:prstGeom prst="ellipse">
            <a:avLst/>
          </a:prstGeom>
          <a:solidFill>
            <a:srgbClr val="4B2E1E"/>
          </a:solidFill>
          <a:ln/>
        </p:spPr>
      </p:sp>
      <p:sp>
        <p:nvSpPr>
          <p:cNvPr id="7" name="Text 4"/>
          <p:cNvSpPr/>
          <p:nvPr/>
        </p:nvSpPr>
        <p:spPr>
          <a:xfrm>
            <a:off x="678656" y="1257300"/>
            <a:ext cx="428625" cy="428625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spAutoFit/>
          </a:bodyPr>
          <a:lstStyle/>
          <a:p>
            <a:pPr algn="ctr" indent="0" marL="0">
              <a:lnSpc>
                <a:spcPts val="1600"/>
              </a:lnSpc>
              <a:buNone/>
            </a:pPr>
            <a:r>
              <a:rPr lang="en-US" sz="1269" dirty="0">
                <a:solidFill>
                  <a:srgbClr val="FDF5E6"/>
                </a:solidFill>
                <a:latin typeface="Lora" pitchFamily="34" charset="0"/>
                <a:ea typeface="Lora" pitchFamily="34" charset="-122"/>
                <a:cs typeface="Lora" pitchFamily="34" charset="-120"/>
              </a:rPr>
              <a:t>01</a:t>
            </a:r>
            <a:endParaRPr lang="en-US" sz="1269" dirty="0"/>
          </a:p>
        </p:txBody>
      </p:sp>
      <p:sp>
        <p:nvSpPr>
          <p:cNvPr id="8" name="Text 5"/>
          <p:cNvSpPr/>
          <p:nvPr/>
        </p:nvSpPr>
        <p:spPr>
          <a:xfrm>
            <a:off x="678656" y="1828800"/>
            <a:ext cx="2305059" cy="20181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1090" b="1" spc="1" kern="0" dirty="0">
                <a:solidFill>
                  <a:srgbClr val="8B4513"/>
                </a:solidFill>
                <a:latin typeface="Lora" pitchFamily="34" charset="0"/>
                <a:ea typeface="Lora" pitchFamily="34" charset="-122"/>
                <a:cs typeface="Lora" pitchFamily="34" charset="-120"/>
              </a:rPr>
              <a:t>MOVEMENT</a:t>
            </a:r>
            <a:endParaRPr lang="en-US" sz="1090" dirty="0"/>
          </a:p>
        </p:txBody>
      </p:sp>
      <p:sp>
        <p:nvSpPr>
          <p:cNvPr id="9" name="Text 6"/>
          <p:cNvSpPr/>
          <p:nvPr/>
        </p:nvSpPr>
        <p:spPr>
          <a:xfrm>
            <a:off x="678656" y="2173486"/>
            <a:ext cx="2305059" cy="91431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834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game is played exclusively on the </a:t>
            </a:r>
            <a:r>
              <a:rPr lang="en-US" sz="784" b="1" dirty="0">
                <a:solidFill>
                  <a:srgbClr val="4B2E1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32 </a:t>
            </a:r>
            <a:r>
              <a:rPr lang="en-US" sz="784" b="1" dirty="0">
                <a:solidFill>
                  <a:srgbClr val="4B2E1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dark squares</a:t>
            </a:r>
            <a:r>
              <a:rPr lang="en-US" sz="834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of an 8x8 board. Standard </a:t>
            </a:r>
            <a:r>
              <a:rPr lang="en-US" sz="834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pieces (men) move diagonally forward one </a:t>
            </a:r>
            <a:r>
              <a:rPr lang="en-US" sz="834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square at a time to an empty adjacent </a:t>
            </a:r>
            <a:r>
              <a:rPr lang="en-US" sz="834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square.</a:t>
            </a:r>
            <a:endParaRPr lang="en-US" sz="834" dirty="0"/>
          </a:p>
        </p:txBody>
      </p:sp>
      <p:sp>
        <p:nvSpPr>
          <p:cNvPr id="10" name="Text 7"/>
          <p:cNvSpPr/>
          <p:nvPr/>
        </p:nvSpPr>
        <p:spPr>
          <a:xfrm>
            <a:off x="678656" y="3230677"/>
            <a:ext cx="2305059" cy="365727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834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Players alternate turns, moving one piece per turn unless a capture is made.</a:t>
            </a:r>
            <a:endParaRPr lang="en-US" sz="834" dirty="0"/>
          </a:p>
        </p:txBody>
      </p:sp>
      <p:sp>
        <p:nvSpPr>
          <p:cNvPr id="11" name="Shape 8"/>
          <p:cNvSpPr/>
          <p:nvPr/>
        </p:nvSpPr>
        <p:spPr>
          <a:xfrm>
            <a:off x="3348047" y="1257300"/>
            <a:ext cx="428625" cy="428625"/>
          </a:xfrm>
          <a:prstGeom prst="ellipse">
            <a:avLst/>
          </a:prstGeom>
          <a:solidFill>
            <a:srgbClr val="4B2E1E"/>
          </a:solidFill>
          <a:ln/>
        </p:spPr>
      </p:sp>
      <p:sp>
        <p:nvSpPr>
          <p:cNvPr id="12" name="Text 9"/>
          <p:cNvSpPr/>
          <p:nvPr/>
        </p:nvSpPr>
        <p:spPr>
          <a:xfrm>
            <a:off x="3348047" y="1257300"/>
            <a:ext cx="428625" cy="428625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spAutoFit/>
          </a:bodyPr>
          <a:lstStyle/>
          <a:p>
            <a:pPr algn="ctr" indent="0" marL="0">
              <a:lnSpc>
                <a:spcPts val="1600"/>
              </a:lnSpc>
              <a:buNone/>
            </a:pPr>
            <a:r>
              <a:rPr lang="en-US" sz="1269" dirty="0">
                <a:solidFill>
                  <a:srgbClr val="FDF5E6"/>
                </a:solidFill>
                <a:latin typeface="Lora" pitchFamily="34" charset="0"/>
                <a:ea typeface="Lora" pitchFamily="34" charset="-122"/>
                <a:cs typeface="Lora" pitchFamily="34" charset="-120"/>
              </a:rPr>
              <a:t>02</a:t>
            </a:r>
            <a:endParaRPr lang="en-US" sz="1269" dirty="0"/>
          </a:p>
        </p:txBody>
      </p:sp>
      <p:sp>
        <p:nvSpPr>
          <p:cNvPr id="13" name="Text 10"/>
          <p:cNvSpPr/>
          <p:nvPr/>
        </p:nvSpPr>
        <p:spPr>
          <a:xfrm>
            <a:off x="3348047" y="1828800"/>
            <a:ext cx="2305059" cy="20181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1090" b="1" spc="1" kern="0" dirty="0">
                <a:solidFill>
                  <a:srgbClr val="8B4513"/>
                </a:solidFill>
                <a:latin typeface="Lora" pitchFamily="34" charset="0"/>
                <a:ea typeface="Lora" pitchFamily="34" charset="-122"/>
                <a:cs typeface="Lora" pitchFamily="34" charset="-120"/>
              </a:rPr>
              <a:t>CAPTURING</a:t>
            </a:r>
            <a:endParaRPr lang="en-US" sz="1090" dirty="0"/>
          </a:p>
        </p:txBody>
      </p:sp>
      <p:sp>
        <p:nvSpPr>
          <p:cNvPr id="14" name="Text 11"/>
          <p:cNvSpPr/>
          <p:nvPr/>
        </p:nvSpPr>
        <p:spPr>
          <a:xfrm>
            <a:off x="3348047" y="2173486"/>
            <a:ext cx="2305059" cy="73145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834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Capturing is </a:t>
            </a:r>
            <a:r>
              <a:rPr lang="en-US" sz="784" b="1" dirty="0">
                <a:solidFill>
                  <a:srgbClr val="4B2E1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mandatory</a:t>
            </a:r>
            <a:r>
              <a:rPr lang="en-US" sz="834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. If an opponent's </a:t>
            </a:r>
            <a:r>
              <a:rPr lang="en-US" sz="834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piece is adjacent and the square behind it </a:t>
            </a:r>
            <a:r>
              <a:rPr lang="en-US" sz="834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is empty, you must jump over it and </a:t>
            </a:r>
            <a:r>
              <a:rPr lang="en-US" sz="834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remove it from the board.</a:t>
            </a:r>
            <a:endParaRPr lang="en-US" sz="834" dirty="0"/>
          </a:p>
        </p:txBody>
      </p:sp>
      <p:sp>
        <p:nvSpPr>
          <p:cNvPr id="15" name="Text 12"/>
          <p:cNvSpPr/>
          <p:nvPr/>
        </p:nvSpPr>
        <p:spPr>
          <a:xfrm>
            <a:off x="3348047" y="3047814"/>
            <a:ext cx="2305059" cy="54859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834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If the landing square allows for another </a:t>
            </a:r>
            <a:r>
              <a:rPr lang="en-US" sz="834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jump, the player </a:t>
            </a:r>
            <a:r>
              <a:rPr lang="en-US" sz="784" b="1" dirty="0">
                <a:solidFill>
                  <a:srgbClr val="4B2E1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must continue</a:t>
            </a:r>
            <a:r>
              <a:rPr lang="en-US" sz="834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the </a:t>
            </a:r>
            <a:r>
              <a:rPr lang="en-US" sz="834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sequence in a single turn.</a:t>
            </a:r>
            <a:endParaRPr lang="en-US" sz="834" dirty="0"/>
          </a:p>
        </p:txBody>
      </p:sp>
      <p:sp>
        <p:nvSpPr>
          <p:cNvPr id="16" name="Shape 13"/>
          <p:cNvSpPr/>
          <p:nvPr/>
        </p:nvSpPr>
        <p:spPr>
          <a:xfrm>
            <a:off x="6017437" y="1257300"/>
            <a:ext cx="428625" cy="428625"/>
          </a:xfrm>
          <a:prstGeom prst="ellipse">
            <a:avLst/>
          </a:prstGeom>
          <a:solidFill>
            <a:srgbClr val="4B2E1E"/>
          </a:solidFill>
          <a:ln/>
        </p:spPr>
      </p:sp>
      <p:sp>
        <p:nvSpPr>
          <p:cNvPr id="17" name="Text 14"/>
          <p:cNvSpPr/>
          <p:nvPr/>
        </p:nvSpPr>
        <p:spPr>
          <a:xfrm>
            <a:off x="6017437" y="1257300"/>
            <a:ext cx="428625" cy="428625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spAutoFit/>
          </a:bodyPr>
          <a:lstStyle/>
          <a:p>
            <a:pPr algn="ctr" indent="0" marL="0">
              <a:lnSpc>
                <a:spcPts val="1600"/>
              </a:lnSpc>
              <a:buNone/>
            </a:pPr>
            <a:r>
              <a:rPr lang="en-US" sz="1269" dirty="0">
                <a:solidFill>
                  <a:srgbClr val="FDF5E6"/>
                </a:solidFill>
                <a:latin typeface="Lora" pitchFamily="34" charset="0"/>
                <a:ea typeface="Lora" pitchFamily="34" charset="-122"/>
                <a:cs typeface="Lora" pitchFamily="34" charset="-120"/>
              </a:rPr>
              <a:t>03</a:t>
            </a:r>
            <a:endParaRPr lang="en-US" sz="1269" dirty="0"/>
          </a:p>
        </p:txBody>
      </p:sp>
      <p:sp>
        <p:nvSpPr>
          <p:cNvPr id="18" name="Text 15"/>
          <p:cNvSpPr/>
          <p:nvPr/>
        </p:nvSpPr>
        <p:spPr>
          <a:xfrm>
            <a:off x="6017437" y="1828800"/>
            <a:ext cx="2305059" cy="20181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1090" b="1" spc="1" kern="0" dirty="0">
                <a:solidFill>
                  <a:srgbClr val="8B4513"/>
                </a:solidFill>
                <a:latin typeface="Lora" pitchFamily="34" charset="0"/>
                <a:ea typeface="Lora" pitchFamily="34" charset="-122"/>
                <a:cs typeface="Lora" pitchFamily="34" charset="-120"/>
              </a:rPr>
              <a:t>CROWNING</a:t>
            </a:r>
            <a:endParaRPr lang="en-US" sz="1090" dirty="0"/>
          </a:p>
        </p:txBody>
      </p:sp>
      <p:sp>
        <p:nvSpPr>
          <p:cNvPr id="19" name="Text 16"/>
          <p:cNvSpPr/>
          <p:nvPr/>
        </p:nvSpPr>
        <p:spPr>
          <a:xfrm>
            <a:off x="6017437" y="2173486"/>
            <a:ext cx="2305059" cy="73145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834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When a piece reaches the furthest row (the </a:t>
            </a:r>
            <a:r>
              <a:rPr lang="en-US" sz="784" b="1" dirty="0">
                <a:solidFill>
                  <a:srgbClr val="4B2E1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Crown Head</a:t>
            </a:r>
            <a:r>
              <a:rPr lang="en-US" sz="834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), it is promoted to a King. This </a:t>
            </a:r>
            <a:r>
              <a:rPr lang="en-US" sz="834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is typically indicated by stacking a second </a:t>
            </a:r>
            <a:r>
              <a:rPr lang="en-US" sz="834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piece on top.</a:t>
            </a:r>
            <a:endParaRPr lang="en-US" sz="834" dirty="0"/>
          </a:p>
        </p:txBody>
      </p:sp>
      <p:sp>
        <p:nvSpPr>
          <p:cNvPr id="20" name="Text 17"/>
          <p:cNvSpPr/>
          <p:nvPr/>
        </p:nvSpPr>
        <p:spPr>
          <a:xfrm>
            <a:off x="6017437" y="3047814"/>
            <a:ext cx="2305059" cy="54859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834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Kings gain the unique ability to move and </a:t>
            </a:r>
            <a:r>
              <a:rPr lang="en-US" sz="834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capture </a:t>
            </a:r>
            <a:r>
              <a:rPr lang="en-US" sz="784" b="1" dirty="0">
                <a:solidFill>
                  <a:srgbClr val="4B2E1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both forward and backward</a:t>
            </a:r>
            <a:r>
              <a:rPr lang="en-US" sz="834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, </a:t>
            </a:r>
            <a:r>
              <a:rPr lang="en-US" sz="834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significantly increasing their tactical value.</a:t>
            </a:r>
            <a:endParaRPr lang="en-US" sz="834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678656" y="535781"/>
            <a:ext cx="7786688" cy="385763"/>
          </a:xfrm>
          <a:prstGeom prst="rect">
            <a:avLst/>
          </a:prstGeom>
          <a:solidFill>
            <a:srgbClr val="000000">
              <a:alpha val="0"/>
            </a:srgbClr>
          </a:solidFill>
          <a:ln/>
        </p:spPr>
      </p:sp>
      <p:sp>
        <p:nvSpPr>
          <p:cNvPr id="4" name="Shape 1"/>
          <p:cNvSpPr/>
          <p:nvPr/>
        </p:nvSpPr>
        <p:spPr>
          <a:xfrm>
            <a:off x="678656" y="900113"/>
            <a:ext cx="7786688" cy="21431"/>
          </a:xfrm>
          <a:prstGeom prst="rect">
            <a:avLst/>
          </a:prstGeom>
          <a:solidFill>
            <a:srgbClr val="D2691E"/>
          </a:solidFill>
          <a:ln/>
        </p:spPr>
      </p:sp>
      <p:sp>
        <p:nvSpPr>
          <p:cNvPr id="5" name="Text 2"/>
          <p:cNvSpPr/>
          <p:nvPr/>
        </p:nvSpPr>
        <p:spPr>
          <a:xfrm>
            <a:off x="678656" y="535781"/>
            <a:ext cx="7786688" cy="385763"/>
          </a:xfrm>
          <a:prstGeom prst="rect">
            <a:avLst/>
          </a:prstGeom>
          <a:noFill/>
          <a:ln/>
        </p:spPr>
        <p:txBody>
          <a:bodyPr wrap="none" lIns="0" tIns="0" rIns="0" bIns="85090" rtlCol="0" anchor="t">
            <a:spAutoFit/>
          </a:bodyPr>
          <a:lstStyle/>
          <a:p>
            <a:pPr algn="l" indent="0" marL="0">
              <a:lnSpc>
                <a:spcPts val="2200"/>
              </a:lnSpc>
              <a:buNone/>
            </a:pPr>
            <a:r>
              <a:rPr lang="en-US" sz="1602" b="1" dirty="0">
                <a:solidFill>
                  <a:srgbClr val="4B2E1E"/>
                </a:solidFill>
                <a:latin typeface="Lora" pitchFamily="34" charset="0"/>
                <a:ea typeface="Lora" pitchFamily="34" charset="-122"/>
                <a:cs typeface="Lora" pitchFamily="34" charset="-120"/>
              </a:rPr>
              <a:t>Strategic Glossary of Terms</a:t>
            </a:r>
            <a:endParaRPr lang="en-US" sz="1602" dirty="0"/>
          </a:p>
        </p:txBody>
      </p:sp>
      <p:sp>
        <p:nvSpPr>
          <p:cNvPr id="6" name="Text 3"/>
          <p:cNvSpPr/>
          <p:nvPr/>
        </p:nvSpPr>
        <p:spPr>
          <a:xfrm>
            <a:off x="678656" y="1257300"/>
            <a:ext cx="2305059" cy="20181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1159" spc="1" kern="0" dirty="0">
                <a:solidFill>
                  <a:srgbClr val="8B4513"/>
                </a:solidFill>
                <a:latin typeface="Lora" pitchFamily="34" charset="0"/>
                <a:ea typeface="Lora" pitchFamily="34" charset="-122"/>
                <a:cs typeface="Lora" pitchFamily="34" charset="-120"/>
              </a:rPr>
              <a:t>KING</a:t>
            </a:r>
            <a:endParaRPr lang="en-US" sz="1159" dirty="0"/>
          </a:p>
        </p:txBody>
      </p:sp>
      <p:sp>
        <p:nvSpPr>
          <p:cNvPr id="7" name="Text 4"/>
          <p:cNvSpPr/>
          <p:nvPr/>
        </p:nvSpPr>
        <p:spPr>
          <a:xfrm>
            <a:off x="678656" y="1530548"/>
            <a:ext cx="2305059" cy="73145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834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 piece that has reached the opposite side </a:t>
            </a:r>
            <a:r>
              <a:rPr lang="en-US" sz="834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of the board and is </a:t>
            </a:r>
            <a:r>
              <a:rPr lang="en-US" sz="784" b="1" dirty="0">
                <a:solidFill>
                  <a:srgbClr val="4B2E1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promoted</a:t>
            </a:r>
            <a:r>
              <a:rPr lang="en-US" sz="834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, gaining the </a:t>
            </a:r>
            <a:r>
              <a:rPr lang="en-US" sz="834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ability to move and capture both forward </a:t>
            </a:r>
            <a:r>
              <a:rPr lang="en-US" sz="834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and backward.</a:t>
            </a:r>
            <a:endParaRPr lang="en-US" sz="834" dirty="0"/>
          </a:p>
        </p:txBody>
      </p:sp>
      <p:sp>
        <p:nvSpPr>
          <p:cNvPr id="8" name="Text 5"/>
          <p:cNvSpPr/>
          <p:nvPr/>
        </p:nvSpPr>
        <p:spPr>
          <a:xfrm>
            <a:off x="678656" y="2547751"/>
            <a:ext cx="2305059" cy="20181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1159" spc="1" kern="0" dirty="0">
                <a:solidFill>
                  <a:srgbClr val="8B4513"/>
                </a:solidFill>
                <a:latin typeface="Lora" pitchFamily="34" charset="0"/>
                <a:ea typeface="Lora" pitchFamily="34" charset="-122"/>
                <a:cs typeface="Lora" pitchFamily="34" charset="-120"/>
              </a:rPr>
              <a:t>MAN</a:t>
            </a:r>
            <a:endParaRPr lang="en-US" sz="1159" dirty="0"/>
          </a:p>
        </p:txBody>
      </p:sp>
      <p:sp>
        <p:nvSpPr>
          <p:cNvPr id="9" name="Text 6"/>
          <p:cNvSpPr/>
          <p:nvPr/>
        </p:nvSpPr>
        <p:spPr>
          <a:xfrm>
            <a:off x="678656" y="2821000"/>
            <a:ext cx="2305059" cy="54859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834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 standard piece that has not yet been </a:t>
            </a:r>
            <a:r>
              <a:rPr lang="en-US" sz="834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promoted. It can only move and capture in </a:t>
            </a:r>
            <a:r>
              <a:rPr lang="en-US" sz="834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 </a:t>
            </a:r>
            <a:r>
              <a:rPr lang="en-US" sz="784" b="1" dirty="0">
                <a:solidFill>
                  <a:srgbClr val="4B2E1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forward diagonal</a:t>
            </a:r>
            <a:r>
              <a:rPr lang="en-US" sz="834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direction.</a:t>
            </a:r>
            <a:endParaRPr lang="en-US" sz="834" dirty="0"/>
          </a:p>
        </p:txBody>
      </p:sp>
      <p:sp>
        <p:nvSpPr>
          <p:cNvPr id="10" name="Text 7"/>
          <p:cNvSpPr/>
          <p:nvPr/>
        </p:nvSpPr>
        <p:spPr>
          <a:xfrm>
            <a:off x="3348047" y="1257300"/>
            <a:ext cx="2305059" cy="20181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1159" spc="1" kern="0" dirty="0">
                <a:solidFill>
                  <a:srgbClr val="8B4513"/>
                </a:solidFill>
                <a:latin typeface="Lora" pitchFamily="34" charset="0"/>
                <a:ea typeface="Lora" pitchFamily="34" charset="-122"/>
                <a:cs typeface="Lora" pitchFamily="34" charset="-120"/>
              </a:rPr>
              <a:t>HUFFING</a:t>
            </a:r>
            <a:endParaRPr lang="en-US" sz="1159" dirty="0"/>
          </a:p>
        </p:txBody>
      </p:sp>
      <p:sp>
        <p:nvSpPr>
          <p:cNvPr id="11" name="Text 8"/>
          <p:cNvSpPr/>
          <p:nvPr/>
        </p:nvSpPr>
        <p:spPr>
          <a:xfrm>
            <a:off x="3348047" y="1530548"/>
            <a:ext cx="2305059" cy="54859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834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An obsolete rule where a player could </a:t>
            </a:r>
            <a:r>
              <a:rPr lang="en-US" sz="784" b="1" dirty="0">
                <a:solidFill>
                  <a:srgbClr val="4B2E1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remove</a:t>
            </a:r>
            <a:r>
              <a:rPr lang="en-US" sz="834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an opponent's piece if they failed </a:t>
            </a:r>
            <a:r>
              <a:rPr lang="en-US" sz="834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to make a mandatory capture.</a:t>
            </a:r>
            <a:endParaRPr lang="en-US" sz="834" dirty="0"/>
          </a:p>
        </p:txBody>
      </p:sp>
      <p:sp>
        <p:nvSpPr>
          <p:cNvPr id="12" name="Text 9"/>
          <p:cNvSpPr/>
          <p:nvPr/>
        </p:nvSpPr>
        <p:spPr>
          <a:xfrm>
            <a:off x="3348047" y="2364888"/>
            <a:ext cx="2305059" cy="20181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1159" spc="1" kern="0" dirty="0">
                <a:solidFill>
                  <a:srgbClr val="8B4513"/>
                </a:solidFill>
                <a:latin typeface="Lora" pitchFamily="34" charset="0"/>
                <a:ea typeface="Lora" pitchFamily="34" charset="-122"/>
                <a:cs typeface="Lora" pitchFamily="34" charset="-120"/>
              </a:rPr>
              <a:t>CROWN HEAD</a:t>
            </a:r>
            <a:endParaRPr lang="en-US" sz="1159" dirty="0"/>
          </a:p>
        </p:txBody>
      </p:sp>
      <p:sp>
        <p:nvSpPr>
          <p:cNvPr id="13" name="Text 10"/>
          <p:cNvSpPr/>
          <p:nvPr/>
        </p:nvSpPr>
        <p:spPr>
          <a:xfrm>
            <a:off x="3348047" y="2638137"/>
            <a:ext cx="2305059" cy="54859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834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row of squares furthest from a player. </a:t>
            </a:r>
            <a:r>
              <a:rPr lang="en-US" sz="834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Reaching this row is the requirement for </a:t>
            </a:r>
            <a:r>
              <a:rPr lang="en-US" sz="784" b="1" dirty="0">
                <a:solidFill>
                  <a:srgbClr val="4B2E1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crowning</a:t>
            </a:r>
            <a:r>
              <a:rPr lang="en-US" sz="834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a piece into a King.</a:t>
            </a:r>
            <a:endParaRPr lang="en-US" sz="834" dirty="0"/>
          </a:p>
        </p:txBody>
      </p:sp>
      <p:sp>
        <p:nvSpPr>
          <p:cNvPr id="14" name="Text 11"/>
          <p:cNvSpPr/>
          <p:nvPr/>
        </p:nvSpPr>
        <p:spPr>
          <a:xfrm>
            <a:off x="6017437" y="1257300"/>
            <a:ext cx="2305059" cy="20181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1159" spc="1" kern="0" dirty="0">
                <a:solidFill>
                  <a:srgbClr val="8B4513"/>
                </a:solidFill>
                <a:latin typeface="Lora" pitchFamily="34" charset="0"/>
                <a:ea typeface="Lora" pitchFamily="34" charset="-122"/>
                <a:cs typeface="Lora" pitchFamily="34" charset="-120"/>
              </a:rPr>
              <a:t>DOUBLE CORNER</a:t>
            </a:r>
            <a:endParaRPr lang="en-US" sz="1159" dirty="0"/>
          </a:p>
        </p:txBody>
      </p:sp>
      <p:sp>
        <p:nvSpPr>
          <p:cNvPr id="15" name="Text 12"/>
          <p:cNvSpPr/>
          <p:nvPr/>
        </p:nvSpPr>
        <p:spPr>
          <a:xfrm>
            <a:off x="6017437" y="1530548"/>
            <a:ext cx="2305059" cy="54859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834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two dark squares at the </a:t>
            </a:r>
            <a:r>
              <a:rPr lang="en-US" sz="784" b="1" dirty="0">
                <a:solidFill>
                  <a:srgbClr val="4B2E1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right-hand </a:t>
            </a:r>
            <a:r>
              <a:rPr lang="en-US" sz="784" b="1" dirty="0">
                <a:solidFill>
                  <a:srgbClr val="4B2E1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side</a:t>
            </a:r>
            <a:r>
              <a:rPr lang="en-US" sz="834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of each player. These are critical </a:t>
            </a:r>
            <a:r>
              <a:rPr lang="en-US" sz="834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tactical positions in endgame scenarios.</a:t>
            </a:r>
            <a:endParaRPr lang="en-US" sz="834" dirty="0"/>
          </a:p>
        </p:txBody>
      </p:sp>
      <p:sp>
        <p:nvSpPr>
          <p:cNvPr id="16" name="Text 13"/>
          <p:cNvSpPr/>
          <p:nvPr/>
        </p:nvSpPr>
        <p:spPr>
          <a:xfrm>
            <a:off x="6017437" y="2364888"/>
            <a:ext cx="2305059" cy="20181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1159" spc="1" kern="0" dirty="0">
                <a:solidFill>
                  <a:srgbClr val="8B4513"/>
                </a:solidFill>
                <a:latin typeface="Lora" pitchFamily="34" charset="0"/>
                <a:ea typeface="Lora" pitchFamily="34" charset="-122"/>
                <a:cs typeface="Lora" pitchFamily="34" charset="-120"/>
              </a:rPr>
              <a:t>SINGLE CORNER</a:t>
            </a:r>
            <a:endParaRPr lang="en-US" sz="1159" dirty="0"/>
          </a:p>
        </p:txBody>
      </p:sp>
      <p:sp>
        <p:nvSpPr>
          <p:cNvPr id="17" name="Text 14"/>
          <p:cNvSpPr/>
          <p:nvPr/>
        </p:nvSpPr>
        <p:spPr>
          <a:xfrm>
            <a:off x="6017437" y="2638137"/>
            <a:ext cx="2305059" cy="54859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834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dark square at the </a:t>
            </a:r>
            <a:r>
              <a:rPr lang="en-US" sz="784" b="1" dirty="0">
                <a:solidFill>
                  <a:srgbClr val="4B2E1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left-hand side</a:t>
            </a:r>
            <a:r>
              <a:rPr lang="en-US" sz="834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of </a:t>
            </a:r>
            <a:r>
              <a:rPr lang="en-US" sz="834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each player's board, often used as a </a:t>
            </a:r>
            <a:r>
              <a:rPr lang="en-US" sz="834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defensive anchor.</a:t>
            </a:r>
            <a:endParaRPr lang="en-US" sz="834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678656" y="535781"/>
            <a:ext cx="3504009" cy="4500563"/>
          </a:xfrm>
          <a:prstGeom prst="rect">
            <a:avLst/>
          </a:prstGeom>
          <a:solidFill>
            <a:srgbClr val="000000">
              <a:alpha val="0"/>
            </a:srgbClr>
          </a:solidFill>
          <a:ln/>
        </p:spPr>
      </p:sp>
      <p:sp>
        <p:nvSpPr>
          <p:cNvPr id="4" name="Shape 1"/>
          <p:cNvSpPr/>
          <p:nvPr/>
        </p:nvSpPr>
        <p:spPr>
          <a:xfrm>
            <a:off x="4168378" y="535781"/>
            <a:ext cx="14288" cy="4500563"/>
          </a:xfrm>
          <a:prstGeom prst="rect">
            <a:avLst/>
          </a:prstGeom>
          <a:solidFill>
            <a:srgbClr val="8B4513"/>
          </a:solidFill>
          <a:ln/>
        </p:spPr>
      </p:sp>
      <p:sp>
        <p:nvSpPr>
          <p:cNvPr id="5" name="Text 2"/>
          <p:cNvSpPr/>
          <p:nvPr/>
        </p:nvSpPr>
        <p:spPr>
          <a:xfrm>
            <a:off x="678656" y="535781"/>
            <a:ext cx="1296591" cy="385763"/>
          </a:xfrm>
          <a:prstGeom prst="rect">
            <a:avLst/>
          </a:prstGeom>
          <a:noFill/>
          <a:ln/>
        </p:spPr>
        <p:txBody>
          <a:bodyPr wrap="none" lIns="0" tIns="0" rIns="0" bIns="85090" rtlCol="0" anchor="t">
            <a:spAutoFit/>
          </a:bodyPr>
          <a:lstStyle/>
          <a:p>
            <a:pPr algn="l" indent="0" marL="0">
              <a:lnSpc>
                <a:spcPts val="2200"/>
              </a:lnSpc>
              <a:buNone/>
            </a:pPr>
            <a:r>
              <a:rPr lang="en-US" sz="1602" b="1" dirty="0">
                <a:solidFill>
                  <a:srgbClr val="4B2E1E"/>
                </a:solidFill>
                <a:latin typeface="Lora" pitchFamily="34" charset="0"/>
                <a:ea typeface="Lora" pitchFamily="34" charset="-122"/>
                <a:cs typeface="Lora" pitchFamily="34" charset="-120"/>
              </a:rPr>
              <a:t>The Penalty</a:t>
            </a:r>
            <a:endParaRPr lang="en-US" sz="1602" dirty="0"/>
          </a:p>
        </p:txBody>
      </p:sp>
      <p:sp>
        <p:nvSpPr>
          <p:cNvPr id="6" name="Shape 3"/>
          <p:cNvSpPr/>
          <p:nvPr/>
        </p:nvSpPr>
        <p:spPr>
          <a:xfrm>
            <a:off x="678656" y="1207294"/>
            <a:ext cx="3218259" cy="2468389"/>
          </a:xfrm>
          <a:prstGeom prst="rect">
            <a:avLst/>
          </a:prstGeom>
          <a:solidFill>
            <a:srgbClr val="D2691E">
              <a:alpha val="10000"/>
            </a:srgbClr>
          </a:solidFill>
          <a:ln/>
        </p:spPr>
      </p:sp>
      <p:sp>
        <p:nvSpPr>
          <p:cNvPr id="7" name="Shape 4"/>
          <p:cNvSpPr/>
          <p:nvPr/>
        </p:nvSpPr>
        <p:spPr>
          <a:xfrm>
            <a:off x="678656" y="1207294"/>
            <a:ext cx="35719" cy="2468389"/>
          </a:xfrm>
          <a:prstGeom prst="rect">
            <a:avLst/>
          </a:prstGeom>
          <a:solidFill>
            <a:srgbClr val="8B4513"/>
          </a:solidFill>
          <a:ln/>
        </p:spPr>
      </p:sp>
      <p:sp>
        <p:nvSpPr>
          <p:cNvPr id="8" name="Text 5"/>
          <p:cNvSpPr/>
          <p:nvPr/>
        </p:nvSpPr>
        <p:spPr>
          <a:xfrm>
            <a:off x="857250" y="1385888"/>
            <a:ext cx="2861072" cy="21967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269" dirty="0">
                <a:solidFill>
                  <a:srgbClr val="8B4513"/>
                </a:solidFill>
                <a:latin typeface="Lora" pitchFamily="34" charset="0"/>
                <a:ea typeface="Lora" pitchFamily="34" charset="-122"/>
                <a:cs typeface="Lora" pitchFamily="34" charset="-120"/>
              </a:rPr>
              <a:t>WHAT IS "HUFFING"?</a:t>
            </a:r>
            <a:endParaRPr lang="en-US" sz="1269" dirty="0"/>
          </a:p>
        </p:txBody>
      </p:sp>
      <p:sp>
        <p:nvSpPr>
          <p:cNvPr id="9" name="Text 6"/>
          <p:cNvSpPr/>
          <p:nvPr/>
        </p:nvSpPr>
        <p:spPr>
          <a:xfrm>
            <a:off x="857250" y="1712714"/>
            <a:ext cx="2861072" cy="87432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700"/>
              </a:lnSpc>
              <a:buNone/>
            </a:pPr>
            <a:r>
              <a:rPr lang="en-US" sz="942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Historically, if a player failed to make a </a:t>
            </a:r>
            <a:r>
              <a:rPr lang="en-US" sz="885" b="1" dirty="0">
                <a:solidFill>
                  <a:srgbClr val="4B2E1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mandatory capture</a:t>
            </a:r>
            <a:r>
              <a:rPr lang="en-US" sz="942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, the opponent had the </a:t>
            </a:r>
            <a:r>
              <a:rPr lang="en-US" sz="942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right to "huff" (remove) the piece that should </a:t>
            </a:r>
            <a:r>
              <a:rPr lang="en-US" sz="942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have jumped before making their own move.</a:t>
            </a:r>
            <a:endParaRPr lang="en-US" sz="942" dirty="0"/>
          </a:p>
        </p:txBody>
      </p:sp>
      <p:sp>
        <p:nvSpPr>
          <p:cNvPr id="10" name="Text 7"/>
          <p:cNvSpPr/>
          <p:nvPr/>
        </p:nvSpPr>
        <p:spPr>
          <a:xfrm>
            <a:off x="857250" y="2801355"/>
            <a:ext cx="2861072" cy="65574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700"/>
              </a:lnSpc>
              <a:buNone/>
            </a:pPr>
            <a:r>
              <a:rPr lang="en-US" sz="942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term comes from the practice of </a:t>
            </a:r>
            <a:r>
              <a:rPr lang="en-US" sz="885" b="1" dirty="0">
                <a:solidFill>
                  <a:srgbClr val="4B2E1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blowing </a:t>
            </a:r>
            <a:r>
              <a:rPr lang="en-US" sz="885" b="1" dirty="0">
                <a:solidFill>
                  <a:srgbClr val="4B2E1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on the piece</a:t>
            </a:r>
            <a:r>
              <a:rPr lang="en-US" sz="942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before removing it from the </a:t>
            </a:r>
            <a:r>
              <a:rPr lang="en-US" sz="942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board, adding a layer of psychological </a:t>
            </a:r>
            <a:r>
              <a:rPr lang="en-US" sz="942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pressure.</a:t>
            </a:r>
            <a:endParaRPr lang="en-US" sz="942" dirty="0"/>
          </a:p>
        </p:txBody>
      </p:sp>
      <p:sp>
        <p:nvSpPr>
          <p:cNvPr id="11" name="Text 8"/>
          <p:cNvSpPr/>
          <p:nvPr/>
        </p:nvSpPr>
        <p:spPr>
          <a:xfrm>
            <a:off x="4611291" y="535781"/>
            <a:ext cx="2068116" cy="385763"/>
          </a:xfrm>
          <a:prstGeom prst="rect">
            <a:avLst/>
          </a:prstGeom>
          <a:noFill/>
          <a:ln/>
        </p:spPr>
        <p:txBody>
          <a:bodyPr wrap="none" lIns="0" tIns="0" rIns="0" bIns="85090" rtlCol="0" anchor="t">
            <a:spAutoFit/>
          </a:bodyPr>
          <a:lstStyle/>
          <a:p>
            <a:pPr algn="l" indent="0" marL="0">
              <a:lnSpc>
                <a:spcPts val="2200"/>
              </a:lnSpc>
              <a:buNone/>
            </a:pPr>
            <a:r>
              <a:rPr lang="en-US" sz="1602" b="1" dirty="0">
                <a:solidFill>
                  <a:srgbClr val="4B2E1E"/>
                </a:solidFill>
                <a:latin typeface="Lora" pitchFamily="34" charset="0"/>
                <a:ea typeface="Lora" pitchFamily="34" charset="-122"/>
                <a:cs typeface="Lora" pitchFamily="34" charset="-120"/>
              </a:rPr>
              <a:t>Modern Transition</a:t>
            </a:r>
            <a:endParaRPr lang="en-US" sz="1602" dirty="0"/>
          </a:p>
        </p:txBody>
      </p:sp>
      <p:sp>
        <p:nvSpPr>
          <p:cNvPr id="12" name="Text 9"/>
          <p:cNvSpPr/>
          <p:nvPr/>
        </p:nvSpPr>
        <p:spPr>
          <a:xfrm>
            <a:off x="4611291" y="1207294"/>
            <a:ext cx="3854053" cy="21967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269" dirty="0">
                <a:solidFill>
                  <a:srgbClr val="8B4513"/>
                </a:solidFill>
                <a:latin typeface="Lora" pitchFamily="34" charset="0"/>
                <a:ea typeface="Lora" pitchFamily="34" charset="-122"/>
                <a:cs typeface="Lora" pitchFamily="34" charset="-120"/>
              </a:rPr>
              <a:t>FROM PENALTY TO MANDATE</a:t>
            </a:r>
            <a:endParaRPr lang="en-US" sz="1269" dirty="0"/>
          </a:p>
        </p:txBody>
      </p:sp>
      <p:sp>
        <p:nvSpPr>
          <p:cNvPr id="13" name="Text 10"/>
          <p:cNvSpPr/>
          <p:nvPr/>
        </p:nvSpPr>
        <p:spPr>
          <a:xfrm>
            <a:off x="4611291" y="1534120"/>
            <a:ext cx="3854053" cy="87432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700"/>
              </a:lnSpc>
              <a:buNone/>
            </a:pPr>
            <a:r>
              <a:rPr lang="en-US" sz="942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In contemporary competitive play, the huffing rule is considered </a:t>
            </a:r>
            <a:r>
              <a:rPr lang="en-US" sz="885" b="1" dirty="0">
                <a:solidFill>
                  <a:srgbClr val="4B2E1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obsolete</a:t>
            </a:r>
            <a:r>
              <a:rPr lang="en-US" sz="942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. It has been replaced by the "mandatory capture" </a:t>
            </a:r>
            <a:r>
              <a:rPr lang="en-US" sz="942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requirement, where any move that misses a jump must be </a:t>
            </a:r>
            <a:r>
              <a:rPr lang="en-US" sz="942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undone and the capture taken.</a:t>
            </a:r>
            <a:endParaRPr lang="en-US" sz="942" dirty="0"/>
          </a:p>
        </p:txBody>
      </p:sp>
      <p:sp>
        <p:nvSpPr>
          <p:cNvPr id="14" name="Text 11"/>
          <p:cNvSpPr/>
          <p:nvPr/>
        </p:nvSpPr>
        <p:spPr>
          <a:xfrm>
            <a:off x="4611291" y="2622761"/>
            <a:ext cx="3854053" cy="65574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700"/>
              </a:lnSpc>
              <a:buNone/>
            </a:pPr>
            <a:r>
              <a:rPr lang="en-US" sz="942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This shift ensures that games are decided by </a:t>
            </a:r>
            <a:r>
              <a:rPr lang="en-US" sz="885" b="1" dirty="0">
                <a:solidFill>
                  <a:srgbClr val="4B2E1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strategic depth</a:t>
            </a:r>
            <a:r>
              <a:rPr lang="en-US" sz="942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rather than simple oversight, though huffing remains a </a:t>
            </a:r>
            <a:r>
              <a:rPr lang="en-US" sz="942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fascinating relic of the game's social history.</a:t>
            </a:r>
            <a:endParaRPr lang="en-US" sz="942" dirty="0"/>
          </a:p>
        </p:txBody>
      </p:sp>
      <p:sp>
        <p:nvSpPr>
          <p:cNvPr id="15" name="Text 12"/>
          <p:cNvSpPr/>
          <p:nvPr/>
        </p:nvSpPr>
        <p:spPr>
          <a:xfrm>
            <a:off x="4611291" y="3714276"/>
            <a:ext cx="3854053" cy="13751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100"/>
              </a:lnSpc>
              <a:buNone/>
            </a:pPr>
            <a:r>
              <a:rPr lang="en-US" sz="834" dirty="0">
                <a:solidFill>
                  <a:srgbClr val="4B2E1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"Huffing was a test of vigilance; modern rules are a test of calculation."</a:t>
            </a:r>
            <a:endParaRPr lang="en-US" sz="834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678656" y="535781"/>
            <a:ext cx="7786688" cy="385763"/>
          </a:xfrm>
          <a:prstGeom prst="rect">
            <a:avLst/>
          </a:prstGeom>
          <a:solidFill>
            <a:srgbClr val="000000">
              <a:alpha val="0"/>
            </a:srgbClr>
          </a:solidFill>
          <a:ln/>
        </p:spPr>
      </p:sp>
      <p:sp>
        <p:nvSpPr>
          <p:cNvPr id="4" name="Shape 1"/>
          <p:cNvSpPr/>
          <p:nvPr/>
        </p:nvSpPr>
        <p:spPr>
          <a:xfrm>
            <a:off x="678656" y="900113"/>
            <a:ext cx="7786688" cy="21431"/>
          </a:xfrm>
          <a:prstGeom prst="rect">
            <a:avLst/>
          </a:prstGeom>
          <a:solidFill>
            <a:srgbClr val="D2691E"/>
          </a:solidFill>
          <a:ln/>
        </p:spPr>
      </p:sp>
      <p:sp>
        <p:nvSpPr>
          <p:cNvPr id="5" name="Text 2"/>
          <p:cNvSpPr/>
          <p:nvPr/>
        </p:nvSpPr>
        <p:spPr>
          <a:xfrm>
            <a:off x="678656" y="535781"/>
            <a:ext cx="7786688" cy="385763"/>
          </a:xfrm>
          <a:prstGeom prst="rect">
            <a:avLst/>
          </a:prstGeom>
          <a:noFill/>
          <a:ln/>
        </p:spPr>
        <p:txBody>
          <a:bodyPr wrap="none" lIns="0" tIns="0" rIns="0" bIns="85090" rtlCol="0" anchor="t">
            <a:spAutoFit/>
          </a:bodyPr>
          <a:lstStyle/>
          <a:p>
            <a:pPr algn="l" indent="0" marL="0">
              <a:lnSpc>
                <a:spcPts val="2200"/>
              </a:lnSpc>
              <a:buNone/>
            </a:pPr>
            <a:r>
              <a:rPr lang="en-US" sz="1602" b="1" dirty="0">
                <a:solidFill>
                  <a:srgbClr val="4B2E1E"/>
                </a:solidFill>
                <a:latin typeface="Lora" pitchFamily="34" charset="0"/>
                <a:ea typeface="Lora" pitchFamily="34" charset="-122"/>
                <a:cs typeface="Lora" pitchFamily="34" charset="-120"/>
              </a:rPr>
              <a:t>FAQ: Common Questions Answered</a:t>
            </a:r>
            <a:endParaRPr lang="en-US" sz="1602" dirty="0"/>
          </a:p>
        </p:txBody>
      </p:sp>
      <p:sp>
        <p:nvSpPr>
          <p:cNvPr id="6" name="Text 3"/>
          <p:cNvSpPr/>
          <p:nvPr/>
        </p:nvSpPr>
        <p:spPr>
          <a:xfrm>
            <a:off x="678656" y="1407319"/>
            <a:ext cx="3504009" cy="18216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8B4513"/>
                </a:solidFill>
                <a:latin typeface="Lora" pitchFamily="34" charset="0"/>
                <a:ea typeface="Lora" pitchFamily="34" charset="-122"/>
                <a:cs typeface="Lora" pitchFamily="34" charset="-120"/>
              </a:rPr>
              <a:t>Are Checkers and Draughts different?</a:t>
            </a:r>
            <a:endParaRPr lang="en-US" sz="987" dirty="0"/>
          </a:p>
        </p:txBody>
      </p:sp>
      <p:sp>
        <p:nvSpPr>
          <p:cNvPr id="7" name="Text 4"/>
          <p:cNvSpPr/>
          <p:nvPr/>
        </p:nvSpPr>
        <p:spPr>
          <a:xfrm>
            <a:off x="678656" y="1696641"/>
            <a:ext cx="3504009" cy="54859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834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No, they are the </a:t>
            </a:r>
            <a:r>
              <a:rPr lang="en-US" sz="784" b="1" dirty="0">
                <a:solidFill>
                  <a:srgbClr val="4B2E1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same game</a:t>
            </a:r>
            <a:r>
              <a:rPr lang="en-US" sz="834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. "Draughts" is the traditional British </a:t>
            </a:r>
            <a:r>
              <a:rPr lang="en-US" sz="834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name, while "Checkers" is the term used in North America. Both </a:t>
            </a:r>
            <a:r>
              <a:rPr lang="en-US" sz="834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refer to the same 8x8 strategy game.</a:t>
            </a:r>
            <a:endParaRPr lang="en-US" sz="834" dirty="0"/>
          </a:p>
        </p:txBody>
      </p:sp>
      <p:sp>
        <p:nvSpPr>
          <p:cNvPr id="8" name="Text 5"/>
          <p:cNvSpPr/>
          <p:nvPr/>
        </p:nvSpPr>
        <p:spPr>
          <a:xfrm>
            <a:off x="4961334" y="1407319"/>
            <a:ext cx="3504009" cy="18216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8B4513"/>
                </a:solidFill>
                <a:latin typeface="Lora" pitchFamily="34" charset="0"/>
                <a:ea typeface="Lora" pitchFamily="34" charset="-122"/>
                <a:cs typeface="Lora" pitchFamily="34" charset="-120"/>
              </a:rPr>
              <a:t>Who standardized the rules?</a:t>
            </a:r>
            <a:endParaRPr lang="en-US" sz="987" dirty="0"/>
          </a:p>
        </p:txBody>
      </p:sp>
      <p:sp>
        <p:nvSpPr>
          <p:cNvPr id="9" name="Text 6"/>
          <p:cNvSpPr/>
          <p:nvPr/>
        </p:nvSpPr>
        <p:spPr>
          <a:xfrm>
            <a:off x="4961334" y="1696641"/>
            <a:ext cx="3504009" cy="54859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834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rules of English Draughts were standardized by </a:t>
            </a:r>
            <a:r>
              <a:rPr lang="en-US" sz="784" b="1" dirty="0">
                <a:solidFill>
                  <a:srgbClr val="4B2E1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William </a:t>
            </a:r>
            <a:r>
              <a:rPr lang="en-US" sz="784" b="1" dirty="0">
                <a:solidFill>
                  <a:srgbClr val="4B2E1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Payne</a:t>
            </a:r>
            <a:r>
              <a:rPr lang="en-US" sz="834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in 1756. His book provided the first formal set of laws that </a:t>
            </a:r>
            <a:r>
              <a:rPr lang="en-US" sz="834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govern modern play.</a:t>
            </a:r>
            <a:endParaRPr lang="en-US" sz="834" dirty="0"/>
          </a:p>
        </p:txBody>
      </p:sp>
      <p:sp>
        <p:nvSpPr>
          <p:cNvPr id="10" name="Text 7"/>
          <p:cNvSpPr/>
          <p:nvPr/>
        </p:nvSpPr>
        <p:spPr>
          <a:xfrm>
            <a:off x="678656" y="2680999"/>
            <a:ext cx="3504009" cy="18216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8B4513"/>
                </a:solidFill>
                <a:latin typeface="Lora" pitchFamily="34" charset="0"/>
                <a:ea typeface="Lora" pitchFamily="34" charset="-122"/>
                <a:cs typeface="Lora" pitchFamily="34" charset="-120"/>
              </a:rPr>
              <a:t>Is jumping always mandatory?</a:t>
            </a:r>
            <a:endParaRPr lang="en-US" sz="987" dirty="0"/>
          </a:p>
        </p:txBody>
      </p:sp>
      <p:sp>
        <p:nvSpPr>
          <p:cNvPr id="11" name="Text 8"/>
          <p:cNvSpPr/>
          <p:nvPr/>
        </p:nvSpPr>
        <p:spPr>
          <a:xfrm>
            <a:off x="678656" y="2970321"/>
            <a:ext cx="3504009" cy="54859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834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Yes. In standard English Draughts, if a move allows for a capture, </a:t>
            </a:r>
            <a:r>
              <a:rPr lang="en-US" sz="834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player </a:t>
            </a:r>
            <a:r>
              <a:rPr lang="en-US" sz="784" b="1" dirty="0">
                <a:solidFill>
                  <a:srgbClr val="4B2E1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must take it</a:t>
            </a:r>
            <a:r>
              <a:rPr lang="en-US" sz="834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. This rule is fundamental to the game's </a:t>
            </a:r>
            <a:r>
              <a:rPr lang="en-US" sz="834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tactical depth.</a:t>
            </a:r>
            <a:endParaRPr lang="en-US" sz="834" dirty="0"/>
          </a:p>
        </p:txBody>
      </p:sp>
      <p:sp>
        <p:nvSpPr>
          <p:cNvPr id="12" name="Text 9"/>
          <p:cNvSpPr/>
          <p:nvPr/>
        </p:nvSpPr>
        <p:spPr>
          <a:xfrm>
            <a:off x="4961334" y="2680999"/>
            <a:ext cx="3504009" cy="18216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8B4513"/>
                </a:solidFill>
                <a:latin typeface="Lora" pitchFamily="34" charset="0"/>
                <a:ea typeface="Lora" pitchFamily="34" charset="-122"/>
                <a:cs typeface="Lora" pitchFamily="34" charset="-120"/>
              </a:rPr>
              <a:t>What was the first book written?</a:t>
            </a:r>
            <a:endParaRPr lang="en-US" sz="987" dirty="0"/>
          </a:p>
        </p:txBody>
      </p:sp>
      <p:sp>
        <p:nvSpPr>
          <p:cNvPr id="13" name="Text 10"/>
          <p:cNvSpPr/>
          <p:nvPr/>
        </p:nvSpPr>
        <p:spPr>
          <a:xfrm>
            <a:off x="4961334" y="2970321"/>
            <a:ext cx="3504009" cy="54859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834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earliest modern treatise was written by </a:t>
            </a:r>
            <a:r>
              <a:rPr lang="en-US" sz="784" b="1" dirty="0">
                <a:solidFill>
                  <a:srgbClr val="4B2E1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Antonio de </a:t>
            </a:r>
            <a:r>
              <a:rPr lang="en-US" sz="784" b="1" dirty="0">
                <a:solidFill>
                  <a:srgbClr val="4B2E1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Torquemada</a:t>
            </a:r>
            <a:r>
              <a:rPr lang="en-US" sz="834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in 1547. It established the game as a subject of </a:t>
            </a:r>
            <a:r>
              <a:rPr lang="en-US" sz="834" dirty="0">
                <a:solidFill>
                  <a:srgbClr val="2F4F4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serious intellectual study.</a:t>
            </a:r>
            <a:endParaRPr lang="en-US" sz="834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2026-04-19T22:08:03Z</dcterms:created>
  <dcterms:modified xsi:type="dcterms:W3CDTF">2026-04-19T22:08:03Z</dcterms:modified>
</cp:coreProperties>
</file>